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69" r:id="rId2"/>
  </p:sldMasterIdLst>
  <p:notesMasterIdLst>
    <p:notesMasterId r:id="rId25"/>
  </p:notesMasterIdLst>
  <p:sldIdLst>
    <p:sldId id="679" r:id="rId3"/>
    <p:sldId id="709" r:id="rId4"/>
    <p:sldId id="706" r:id="rId5"/>
    <p:sldId id="693" r:id="rId6"/>
    <p:sldId id="707" r:id="rId7"/>
    <p:sldId id="694" r:id="rId8"/>
    <p:sldId id="695" r:id="rId9"/>
    <p:sldId id="699" r:id="rId10"/>
    <p:sldId id="700" r:id="rId11"/>
    <p:sldId id="701" r:id="rId12"/>
    <p:sldId id="702" r:id="rId13"/>
    <p:sldId id="703" r:id="rId14"/>
    <p:sldId id="704" r:id="rId15"/>
    <p:sldId id="708" r:id="rId16"/>
    <p:sldId id="710" r:id="rId17"/>
    <p:sldId id="713" r:id="rId18"/>
    <p:sldId id="716" r:id="rId19"/>
    <p:sldId id="712" r:id="rId20"/>
    <p:sldId id="714" r:id="rId21"/>
    <p:sldId id="715" r:id="rId22"/>
    <p:sldId id="696" r:id="rId23"/>
    <p:sldId id="689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8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8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8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8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48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48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48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48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48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1099"/>
    <a:srgbClr val="00109B"/>
    <a:srgbClr val="0014C7"/>
    <a:srgbClr val="7F7F7F"/>
    <a:srgbClr val="666666"/>
    <a:srgbClr val="E6E6E6"/>
    <a:srgbClr val="FFE100"/>
    <a:srgbClr val="D2D2E2"/>
    <a:srgbClr val="2C2C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88" autoAdjust="0"/>
    <p:restoredTop sz="90985" autoAdjust="0"/>
  </p:normalViewPr>
  <p:slideViewPr>
    <p:cSldViewPr snapToGrid="0">
      <p:cViewPr varScale="1">
        <p:scale>
          <a:sx n="74" d="100"/>
          <a:sy n="74" d="100"/>
        </p:scale>
        <p:origin x="-87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925F9F3C-0D62-499E-B8B9-0F9CE7026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455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9pPr>
          </a:lstStyle>
          <a:p>
            <a:fld id="{C33972A0-4B37-4F70-B2A2-67AC0A5C1D84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690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4FA567-E8C2-433C-BCEF-FBA655340D4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12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4FA567-E8C2-433C-BCEF-FBA655340D4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12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4FA567-E8C2-433C-BCEF-FBA655340D4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12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4FA567-E8C2-433C-BCEF-FBA655340D4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12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9pPr>
          </a:lstStyle>
          <a:p>
            <a:fld id="{C33972A0-4B37-4F70-B2A2-67AC0A5C1D84}" type="slidenum">
              <a:rPr lang="en-US" sz="1200" smtClean="0"/>
              <a:pPr/>
              <a:t>15</a:t>
            </a:fld>
            <a:endParaRPr lang="en-US" sz="1200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690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4FA567-E8C2-433C-BCEF-FBA655340D4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12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4FA567-E8C2-433C-BCEF-FBA655340D4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12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4FA567-E8C2-433C-BCEF-FBA655340D4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12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4FA567-E8C2-433C-BCEF-FBA655340D4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12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4FA567-E8C2-433C-BCEF-FBA655340D4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12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48" charset="-128"/>
              </a:defRPr>
            </a:lvl9pPr>
          </a:lstStyle>
          <a:p>
            <a:fld id="{C33972A0-4B37-4F70-B2A2-67AC0A5C1D84}" type="slidenum">
              <a:rPr lang="en-US" sz="1200" smtClean="0"/>
              <a:pPr/>
              <a:t>2</a:t>
            </a:fld>
            <a:endParaRPr lang="en-US" sz="1200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6900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Review</a:t>
            </a:r>
            <a:r>
              <a:rPr lang="en-US" baseline="0" dirty="0" smtClean="0">
                <a:ea typeface="ＭＳ Ｐゴシック" pitchFamily="34" charset="-128"/>
              </a:rPr>
              <a:t> </a:t>
            </a:r>
          </a:p>
          <a:p>
            <a:r>
              <a:rPr lang="en-US" baseline="0" dirty="0" smtClean="0">
                <a:ea typeface="ＭＳ Ｐゴシック" pitchFamily="34" charset="-128"/>
              </a:rPr>
              <a:t>	Are revenues greater than expenses</a:t>
            </a:r>
          </a:p>
          <a:p>
            <a:r>
              <a:rPr lang="en-US" baseline="0" dirty="0" smtClean="0">
                <a:ea typeface="ＭＳ Ｐゴシック" pitchFamily="34" charset="-128"/>
              </a:rPr>
              <a:t>	Are resources being used for broad cross section of members.</a:t>
            </a:r>
          </a:p>
          <a:p>
            <a:r>
              <a:rPr lang="en-US" baseline="0" dirty="0" smtClean="0">
                <a:ea typeface="ＭＳ Ｐゴシック" pitchFamily="34" charset="-128"/>
              </a:rPr>
              <a:t>	Meetings – do revenues meet expenses</a:t>
            </a:r>
          </a:p>
          <a:p>
            <a:r>
              <a:rPr lang="en-US" baseline="0" dirty="0" smtClean="0">
                <a:ea typeface="ＭＳ Ｐゴシック" pitchFamily="34" charset="-128"/>
              </a:rPr>
              <a:t>	Are there other sources of revenues besides dues</a:t>
            </a:r>
          </a:p>
          <a:p>
            <a:r>
              <a:rPr lang="en-US" baseline="0" dirty="0" smtClean="0">
                <a:ea typeface="ＭＳ Ｐゴシック" pitchFamily="34" charset="-128"/>
              </a:rPr>
              <a:t>	Communities with leaders going to Summit – Are funds freed up by accepting registration being used for members?</a:t>
            </a:r>
          </a:p>
          <a:p>
            <a:r>
              <a:rPr lang="en-US" baseline="0" dirty="0" smtClean="0">
                <a:ea typeface="ＭＳ Ｐゴシック" pitchFamily="34" charset="-128"/>
              </a:rPr>
              <a:t>	Are reserves increasing.</a:t>
            </a: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22A8EB-C92A-419F-A1E9-4357D1BB4E4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4FA567-E8C2-433C-BCEF-FBA655340D4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12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4FA567-E8C2-433C-BCEF-FBA655340D4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12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4FA567-E8C2-433C-BCEF-FBA655340D4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12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4FA567-E8C2-433C-BCEF-FBA655340D4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12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96894" y="4357991"/>
            <a:ext cx="6653719" cy="1225686"/>
          </a:xfrm>
        </p:spPr>
        <p:txBody>
          <a:bodyPr anchor="ctr"/>
          <a:lstStyle>
            <a:lvl1pPr marL="0" indent="0">
              <a:spcBef>
                <a:spcPct val="25000"/>
              </a:spcBef>
              <a:buFont typeface="Wingdings" pitchFamily="-48" charset="2"/>
              <a:buNone/>
              <a:defRPr sz="2400">
                <a:solidFill>
                  <a:srgbClr val="9293A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96894" y="2558374"/>
            <a:ext cx="6673174" cy="151751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600825"/>
            <a:ext cx="1905000" cy="228600"/>
          </a:xfrm>
        </p:spPr>
        <p:txBody>
          <a:bodyPr/>
          <a:lstStyle>
            <a:lvl1pPr>
              <a:lnSpc>
                <a:spcPct val="90000"/>
              </a:lnSpc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624136F5-A0DD-47EF-9ECC-3A6424E672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456896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C3668-14C9-4F72-A067-39D4A92DB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11155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141288"/>
            <a:ext cx="1873250" cy="5343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141288"/>
            <a:ext cx="5470525" cy="5343525"/>
          </a:xfrm>
        </p:spPr>
        <p:txBody>
          <a:bodyPr vert="eaVert"/>
          <a:lstStyle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0CCEC-8794-4E35-BC10-065BEA872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73159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STC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981C2-A7B0-4E3A-9C3F-C31E15AF0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82928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STC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53890-A277-41F0-A4DE-0BA4F6725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49531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STC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7FB6F-486B-4B4F-BED0-6C69CC7C0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47982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370013"/>
            <a:ext cx="36718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5888" y="1370013"/>
            <a:ext cx="36718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STC 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15355-3F76-45FD-AB78-5CD4B4EEF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07813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STC 2011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DC05E-0AAE-41A7-8002-DAEF6CEB4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57560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STC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AD68D-C089-465E-9AF4-EC982D9D7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92399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STC 2011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D1069-AE59-4748-8205-B27A158C5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49649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STC 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B7300-0F2C-4F36-B5FD-8DFC89ECF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42303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4A25A-E625-4005-BD7D-0545481B7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59897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STC 2011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F68C1-6686-4BF4-89A2-22AB2287F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43185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STC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70E03-D9DF-473F-BEFA-27A20CA7E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3835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141288"/>
            <a:ext cx="1873250" cy="5343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141288"/>
            <a:ext cx="5470525" cy="5343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STC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2EB2D-9EFA-4C92-B42F-BBC87FC56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67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1288"/>
            <a:ext cx="74961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1370013"/>
            <a:ext cx="7496175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STC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ED509-F25E-4D97-B3C8-6BC0C1BA3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51364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1212850" y="0"/>
            <a:ext cx="7931150" cy="6858000"/>
          </a:xfrm>
          <a:prstGeom prst="rect">
            <a:avLst/>
          </a:prstGeom>
          <a:solidFill>
            <a:srgbClr val="D2D2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1514" y="3103123"/>
            <a:ext cx="4978476" cy="2859932"/>
          </a:xfrm>
        </p:spPr>
        <p:txBody>
          <a:bodyPr anchor="b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1405" y="1955260"/>
            <a:ext cx="2986392" cy="4737370"/>
          </a:xfrm>
        </p:spPr>
        <p:txBody>
          <a:bodyPr anchor="b">
            <a:normAutofit/>
          </a:bodyPr>
          <a:lstStyle>
            <a:lvl1pPr marL="0" indent="0">
              <a:buNone/>
              <a:defRPr sz="305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FCA59-9FD5-48D5-B6A9-451EF3039E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431026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370013"/>
            <a:ext cx="36718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defRPr sz="2000"/>
            </a:lvl3pPr>
            <a:lvl4pPr>
              <a:lnSpc>
                <a:spcPct val="100000"/>
              </a:lnSpc>
              <a:spcBef>
                <a:spcPts val="0"/>
              </a:spcBef>
              <a:defRPr sz="1800"/>
            </a:lvl4pPr>
            <a:lvl5pPr>
              <a:lnSpc>
                <a:spcPct val="100000"/>
              </a:lnSpc>
              <a:spcBef>
                <a:spcPts val="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5888" y="1370013"/>
            <a:ext cx="36718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lnSpc>
                <a:spcPct val="100000"/>
              </a:lnSpc>
              <a:spcBef>
                <a:spcPts val="0"/>
              </a:spcBef>
              <a:defRPr sz="2000"/>
            </a:lvl3pPr>
            <a:lvl4pPr>
              <a:lnSpc>
                <a:spcPct val="100000"/>
              </a:lnSpc>
              <a:spcBef>
                <a:spcPts val="0"/>
              </a:spcBef>
              <a:defRPr sz="1800"/>
            </a:lvl4pPr>
            <a:lvl5pPr>
              <a:lnSpc>
                <a:spcPct val="100000"/>
              </a:lnSpc>
              <a:spcBef>
                <a:spcPts val="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ECD63-CFED-4779-8786-647AAD051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58602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lnSpc>
                <a:spcPct val="100000"/>
              </a:lnSpc>
              <a:spcBef>
                <a:spcPts val="0"/>
              </a:spcBef>
              <a:defRPr sz="1800"/>
            </a:lvl3pPr>
            <a:lvl4pPr>
              <a:lnSpc>
                <a:spcPct val="100000"/>
              </a:lnSpc>
              <a:spcBef>
                <a:spcPts val="0"/>
              </a:spcBef>
              <a:defRPr sz="1600"/>
            </a:lvl4pPr>
            <a:lvl5pPr>
              <a:lnSpc>
                <a:spcPct val="100000"/>
              </a:lnSpc>
              <a:spcBef>
                <a:spcPts val="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lnSpc>
                <a:spcPct val="100000"/>
              </a:lnSpc>
              <a:spcBef>
                <a:spcPts val="0"/>
              </a:spcBef>
              <a:defRPr sz="1800"/>
            </a:lvl3pPr>
            <a:lvl4pPr>
              <a:lnSpc>
                <a:spcPct val="100000"/>
              </a:lnSpc>
              <a:spcBef>
                <a:spcPts val="0"/>
              </a:spcBef>
              <a:defRPr sz="1600"/>
            </a:lvl4pPr>
            <a:lvl5pPr>
              <a:lnSpc>
                <a:spcPct val="100000"/>
              </a:lnSpc>
              <a:spcBef>
                <a:spcPts val="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FBB82-3BFE-42D9-A199-109EAF33B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13356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00B89-C502-4E48-B454-2679BA82A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90228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B3686-06E1-485D-B97A-209333986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10142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lnSpc>
                <a:spcPct val="100000"/>
              </a:lnSpc>
              <a:spcBef>
                <a:spcPts val="0"/>
              </a:spcBef>
              <a:defRPr sz="2400"/>
            </a:lvl3pPr>
            <a:lvl4pPr>
              <a:lnSpc>
                <a:spcPct val="100000"/>
              </a:lnSpc>
              <a:spcBef>
                <a:spcPts val="0"/>
              </a:spcBef>
              <a:defRPr sz="2000"/>
            </a:lvl4pPr>
            <a:lvl5pPr>
              <a:lnSpc>
                <a:spcPct val="100000"/>
              </a:lnSpc>
              <a:spcBef>
                <a:spcPts val="0"/>
              </a:spcBef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D3FA5-39CF-4282-8A7C-10BCD9EFA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15301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1914B-D0AE-49B9-AF0B-55818A5F4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94742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7281" y="129713"/>
            <a:ext cx="7496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7281" y="1272713"/>
            <a:ext cx="74961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74763" y="6524625"/>
            <a:ext cx="1905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B2B3C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98813" y="6524625"/>
            <a:ext cx="40322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B2B3C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24625"/>
            <a:ext cx="1905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B2B3C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1F0D95-93A5-415A-B21C-D128767B5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3" name="Picture 16" descr="STC-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5835650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32" r:id="rId2"/>
    <p:sldLayoutId id="214748374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ransition xmlns:p14="http://schemas.microsoft.com/office/powerpoint/2010/main" spd="med">
    <p:wipe dir="r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109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109B"/>
          </a:solidFill>
          <a:latin typeface="Tahoma" pitchFamily="-48" charset="0"/>
          <a:ea typeface="ＭＳ Ｐゴシック" pitchFamily="-4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109B"/>
          </a:solidFill>
          <a:latin typeface="Tahoma" pitchFamily="-48" charset="0"/>
          <a:ea typeface="ＭＳ Ｐゴシック" pitchFamily="-4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109B"/>
          </a:solidFill>
          <a:latin typeface="Tahoma" pitchFamily="-48" charset="0"/>
          <a:ea typeface="ＭＳ Ｐゴシック" pitchFamily="-4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109B"/>
          </a:solidFill>
          <a:latin typeface="Tahoma" pitchFamily="-48" charset="0"/>
          <a:ea typeface="ＭＳ Ｐゴシック" pitchFamily="-4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109B"/>
          </a:solidFill>
          <a:latin typeface="Tahoma" pitchFamily="-48" charset="0"/>
          <a:ea typeface="ＭＳ Ｐゴシック" pitchFamily="-4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109B"/>
          </a:solidFill>
          <a:latin typeface="Tahoma" pitchFamily="-48" charset="0"/>
          <a:ea typeface="ＭＳ Ｐゴシック" pitchFamily="-4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109B"/>
          </a:solidFill>
          <a:latin typeface="Tahoma" pitchFamily="-48" charset="0"/>
          <a:ea typeface="ＭＳ Ｐゴシック" pitchFamily="-4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109B"/>
          </a:solidFill>
          <a:latin typeface="Tahoma" pitchFamily="-48" charset="0"/>
          <a:ea typeface="ＭＳ Ｐゴシック" pitchFamily="-48" charset="-128"/>
        </a:defRPr>
      </a:lvl9pPr>
    </p:titleStyle>
    <p:bodyStyle>
      <a:lvl1pPr marL="342900" indent="-342900" algn="l" rtl="0" eaLnBrk="0" fontAlgn="base" hangingPunct="0">
        <a:spcBef>
          <a:spcPts val="9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999999"/>
        </a:buClr>
        <a:buFont typeface="Wingdings" pitchFamily="2" charset="2"/>
        <a:buChar char="§"/>
        <a:defRPr sz="2400">
          <a:solidFill>
            <a:srgbClr val="9293A2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rgbClr val="7F7F7F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rgbClr val="7F7F7F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rgbClr val="7F7F7F"/>
          </a:solidFill>
          <a:latin typeface="+mn-lt"/>
          <a:ea typeface="+mn-ea"/>
        </a:defRPr>
      </a:lvl5pPr>
      <a:lvl6pPr marL="24384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Wingdings" pitchFamily="-48" charset="2"/>
        <a:buChar char="§"/>
        <a:defRPr>
          <a:solidFill>
            <a:srgbClr val="7F7F7F"/>
          </a:solidFill>
          <a:latin typeface="+mn-lt"/>
          <a:ea typeface="+mn-ea"/>
        </a:defRPr>
      </a:lvl6pPr>
      <a:lvl7pPr marL="28956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Wingdings" pitchFamily="-48" charset="2"/>
        <a:buChar char="§"/>
        <a:defRPr>
          <a:solidFill>
            <a:srgbClr val="7F7F7F"/>
          </a:solidFill>
          <a:latin typeface="+mn-lt"/>
          <a:ea typeface="+mn-ea"/>
        </a:defRPr>
      </a:lvl7pPr>
      <a:lvl8pPr marL="33528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Wingdings" pitchFamily="-48" charset="2"/>
        <a:buChar char="§"/>
        <a:defRPr>
          <a:solidFill>
            <a:srgbClr val="7F7F7F"/>
          </a:solidFill>
          <a:latin typeface="+mn-lt"/>
          <a:ea typeface="+mn-ea"/>
        </a:defRPr>
      </a:lvl8pPr>
      <a:lvl9pPr marL="3810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Wingdings" pitchFamily="-48" charset="2"/>
        <a:buChar char="§"/>
        <a:defRPr>
          <a:solidFill>
            <a:srgbClr val="7F7F7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41288"/>
            <a:ext cx="7496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370013"/>
            <a:ext cx="74961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74763" y="6524625"/>
            <a:ext cx="1905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B2B3C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98813" y="6524625"/>
            <a:ext cx="40322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B2B3C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>
                <a:cs typeface="+mn-cs"/>
              </a:rPr>
              <a:t>Copyright STC 2011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24625"/>
            <a:ext cx="1905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B2B3C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DC0D0A5-FC33-4592-8548-8472BA492ABE}" type="slidenum">
              <a:rPr lang="en-US">
                <a:cs typeface="+mn-cs"/>
              </a:rPr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0"/>
            <a:ext cx="1143000" cy="6858000"/>
          </a:xfrm>
          <a:prstGeom prst="rect">
            <a:avLst/>
          </a:prstGeom>
          <a:gradFill rotWithShape="0">
            <a:gsLst>
              <a:gs pos="0">
                <a:srgbClr val="FEE600"/>
              </a:gs>
              <a:gs pos="100000">
                <a:srgbClr val="E6E6E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2" name="Rectangle 14"/>
          <p:cNvSpPr>
            <a:spLocks noChangeArrowheads="1"/>
          </p:cNvSpPr>
          <p:nvPr/>
        </p:nvSpPr>
        <p:spPr bwMode="auto">
          <a:xfrm>
            <a:off x="1139825" y="0"/>
            <a:ext cx="80963" cy="685482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2D2E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cs typeface="+mn-cs"/>
            </a:endParaRPr>
          </a:p>
        </p:txBody>
      </p:sp>
      <p:pic>
        <p:nvPicPr>
          <p:cNvPr id="1033" name="Picture 16" descr="STC-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5835650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16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ransition xmlns:p14="http://schemas.microsoft.com/office/powerpoint/2010/main" spd="med">
    <p:wipe dir="r"/>
  </p:transition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109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109B"/>
          </a:solidFill>
          <a:latin typeface="Tahoma" pitchFamily="34" charset="0"/>
          <a:ea typeface="ＭＳ Ｐゴシック" pitchFamily="-4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109B"/>
          </a:solidFill>
          <a:latin typeface="Tahoma" pitchFamily="34" charset="0"/>
          <a:ea typeface="ＭＳ Ｐゴシック" pitchFamily="-4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109B"/>
          </a:solidFill>
          <a:latin typeface="Tahoma" pitchFamily="34" charset="0"/>
          <a:ea typeface="ＭＳ Ｐゴシック" pitchFamily="-4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109B"/>
          </a:solidFill>
          <a:latin typeface="Tahoma" pitchFamily="34" charset="0"/>
          <a:ea typeface="ＭＳ Ｐゴシック" pitchFamily="-48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109B"/>
          </a:solidFill>
          <a:latin typeface="Tahoma" pitchFamily="34" charset="0"/>
          <a:ea typeface="ＭＳ Ｐゴシック" pitchFamily="-48" charset="-128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109B"/>
          </a:solidFill>
          <a:latin typeface="Tahoma" pitchFamily="34" charset="0"/>
          <a:ea typeface="ＭＳ Ｐゴシック" pitchFamily="-48" charset="-128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109B"/>
          </a:solidFill>
          <a:latin typeface="Tahoma" pitchFamily="34" charset="0"/>
          <a:ea typeface="ＭＳ Ｐゴシック" pitchFamily="-48" charset="-128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109B"/>
          </a:solidFill>
          <a:latin typeface="Tahoma" pitchFamily="34" charset="0"/>
          <a:ea typeface="ＭＳ Ｐゴシック" pitchFamily="-48" charset="-128"/>
        </a:defRPr>
      </a:lvl9pPr>
    </p:titleStyle>
    <p:bodyStyle>
      <a:lvl1pPr marL="342900" indent="-342900" algn="l" rtl="0" eaLnBrk="0" fontAlgn="base" hangingPunct="0">
        <a:spcBef>
          <a:spcPts val="9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999999"/>
        </a:buClr>
        <a:buFont typeface="Wingdings" pitchFamily="2" charset="2"/>
        <a:buChar char="§"/>
        <a:defRPr sz="2400">
          <a:solidFill>
            <a:srgbClr val="9293A2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rgbClr val="7F7F7F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rgbClr val="7F7F7F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rgbClr val="7F7F7F"/>
          </a:solidFill>
          <a:latin typeface="+mn-lt"/>
          <a:ea typeface="+mn-ea"/>
        </a:defRPr>
      </a:lvl5pPr>
      <a:lvl6pPr marL="24384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rgbClr val="7F7F7F"/>
          </a:solidFill>
          <a:latin typeface="+mn-lt"/>
          <a:ea typeface="+mn-ea"/>
        </a:defRPr>
      </a:lvl6pPr>
      <a:lvl7pPr marL="28956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rgbClr val="7F7F7F"/>
          </a:solidFill>
          <a:latin typeface="+mn-lt"/>
          <a:ea typeface="+mn-ea"/>
        </a:defRPr>
      </a:lvl7pPr>
      <a:lvl8pPr marL="33528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rgbClr val="7F7F7F"/>
          </a:solidFill>
          <a:latin typeface="+mn-lt"/>
          <a:ea typeface="+mn-ea"/>
        </a:defRPr>
      </a:lvl8pPr>
      <a:lvl9pPr marL="38100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rgbClr val="7F7F7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elaine.gilliam@stc.org" TargetMode="External"/><Relationship Id="rId4" Type="http://schemas.openxmlformats.org/officeDocument/2006/relationships/hyperlink" Target="mailto:jwilson.stc@gmail.com" TargetMode="External"/><Relationship Id="rId5" Type="http://schemas.openxmlformats.org/officeDocument/2006/relationships/hyperlink" Target="mailto:diana.buttram@stc.org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c-stc.org/" TargetMode="External"/><Relationship Id="rId4" Type="http://schemas.openxmlformats.org/officeDocument/2006/relationships/hyperlink" Target="http://www.cac-stc.org/simplifying-your-community-finances-with-quicken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jwilson.stc@gmail.com" TargetMode="External"/><Relationship Id="rId4" Type="http://schemas.openxmlformats.org/officeDocument/2006/relationships/hyperlink" Target="mailto:tmesposit@gmail.com" TargetMode="External"/><Relationship Id="rId5" Type="http://schemas.openxmlformats.org/officeDocument/2006/relationships/hyperlink" Target="mailto:elaine.gilliam@stc.org" TargetMode="External"/><Relationship Id="rId6" Type="http://schemas.openxmlformats.org/officeDocument/2006/relationships/hyperlink" Target="mailto:cindy@paofamily.com" TargetMode="External"/><Relationship Id="rId7" Type="http://schemas.openxmlformats.org/officeDocument/2006/relationships/hyperlink" Target="mailto:chris.lyons@stc.org" TargetMode="External"/><Relationship Id="rId8" Type="http://schemas.openxmlformats.org/officeDocument/2006/relationships/hyperlink" Target="mailto:board@stc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87553" y="1636683"/>
            <a:ext cx="6570134" cy="2556933"/>
          </a:xfrm>
        </p:spPr>
        <p:txBody>
          <a:bodyPr/>
          <a:lstStyle/>
          <a:p>
            <a:r>
              <a:rPr lang="en-US" sz="3200" dirty="0" smtClean="0"/>
              <a:t>Quick(en) and Easy Budgeting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>
                <a:solidFill>
                  <a:srgbClr val="7F7F7F"/>
                </a:solidFill>
              </a:rPr>
              <a:t>Jane Wilson </a:t>
            </a:r>
            <a:br>
              <a:rPr lang="en-US" sz="2400" dirty="0" smtClean="0">
                <a:solidFill>
                  <a:srgbClr val="7F7F7F"/>
                </a:solidFill>
              </a:rPr>
            </a:br>
            <a:r>
              <a:rPr lang="en-US" sz="2400" dirty="0" smtClean="0">
                <a:solidFill>
                  <a:srgbClr val="7F7F7F"/>
                </a:solidFill>
              </a:rPr>
              <a:t>Treasurer</a:t>
            </a:r>
            <a:r>
              <a:rPr lang="en-US" sz="2400" dirty="0">
                <a:solidFill>
                  <a:srgbClr val="7F7F7F"/>
                </a:solidFill>
              </a:rPr>
              <a:t>, STC Board of </a:t>
            </a:r>
            <a:r>
              <a:rPr lang="en-US" sz="2400" dirty="0" smtClean="0">
                <a:solidFill>
                  <a:srgbClr val="7F7F7F"/>
                </a:solidFill>
              </a:rPr>
              <a:t>Directors</a:t>
            </a:r>
            <a:br>
              <a:rPr lang="en-US" sz="2400" dirty="0" smtClean="0">
                <a:solidFill>
                  <a:srgbClr val="7F7F7F"/>
                </a:solidFill>
              </a:rPr>
            </a:br>
            <a:r>
              <a:rPr lang="en-US" sz="2400" dirty="0" smtClean="0">
                <a:solidFill>
                  <a:srgbClr val="7F7F7F"/>
                </a:solidFill>
              </a:rPr>
              <a:t/>
            </a:r>
            <a:br>
              <a:rPr lang="en-US" sz="2400" dirty="0" smtClean="0">
                <a:solidFill>
                  <a:srgbClr val="7F7F7F"/>
                </a:solidFill>
              </a:rPr>
            </a:br>
            <a:r>
              <a:rPr lang="en-US" sz="2400" dirty="0" smtClean="0">
                <a:solidFill>
                  <a:srgbClr val="7F7F7F"/>
                </a:solidFill>
              </a:rPr>
              <a:t>Timothy Esposito</a:t>
            </a:r>
            <a:br>
              <a:rPr lang="en-US" sz="2400" dirty="0" smtClean="0">
                <a:solidFill>
                  <a:srgbClr val="7F7F7F"/>
                </a:solidFill>
              </a:rPr>
            </a:br>
            <a:r>
              <a:rPr lang="en-US" sz="2400" dirty="0" smtClean="0">
                <a:solidFill>
                  <a:srgbClr val="7F7F7F"/>
                </a:solidFill>
              </a:rPr>
              <a:t>President, STC-Philadelphia Metro Chapter</a:t>
            </a:r>
            <a:endParaRPr lang="en-US" sz="2400" dirty="0">
              <a:solidFill>
                <a:srgbClr val="7F7F7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82456" y="321324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9978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5"/>
          <p:cNvSpPr>
            <a:spLocks noGrp="1"/>
          </p:cNvSpPr>
          <p:nvPr>
            <p:ph type="ctrTitle"/>
          </p:nvPr>
        </p:nvSpPr>
        <p:spPr>
          <a:xfrm>
            <a:off x="99838" y="0"/>
            <a:ext cx="8723320" cy="1197533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Complete Account Information – current balances</a:t>
            </a:r>
          </a:p>
        </p:txBody>
      </p:sp>
      <p:pic>
        <p:nvPicPr>
          <p:cNvPr id="5" name="Picture 4" descr="Screen Shot 2016-09-06 at 4.28.11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7099"/>
            <a:ext cx="9144000" cy="2132523"/>
          </a:xfrm>
          <a:prstGeom prst="rect">
            <a:avLst/>
          </a:prstGeom>
          <a:ln w="1905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5963657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5"/>
          <p:cNvSpPr>
            <a:spLocks noGrp="1"/>
          </p:cNvSpPr>
          <p:nvPr>
            <p:ph type="ctrTitle"/>
          </p:nvPr>
        </p:nvSpPr>
        <p:spPr>
          <a:xfrm>
            <a:off x="99838" y="0"/>
            <a:ext cx="6672262" cy="1197533"/>
          </a:xfrm>
        </p:spPr>
        <p:txBody>
          <a:bodyPr/>
          <a:lstStyle/>
          <a:p>
            <a:r>
              <a:rPr lang="en-US" dirty="0" smtClean="0"/>
              <a:t>4. Complete Planned Income</a:t>
            </a:r>
          </a:p>
        </p:txBody>
      </p:sp>
      <p:pic>
        <p:nvPicPr>
          <p:cNvPr id="5" name="Picture 4" descr="Screen Shot 2016-09-06 at 4.28.33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369"/>
            <a:ext cx="9144000" cy="5325160"/>
          </a:xfrm>
          <a:prstGeom prst="rect">
            <a:avLst/>
          </a:prstGeom>
          <a:ln w="19050">
            <a:solidFill>
              <a:schemeClr val="bg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26000" y="4077368"/>
            <a:ext cx="3810000" cy="1015663"/>
          </a:xfrm>
          <a:prstGeom prst="rect">
            <a:avLst/>
          </a:prstGeom>
          <a:solidFill>
            <a:srgbClr val="FFE100"/>
          </a:solidFill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Only enter information in white cells – green and grey cells are calculated!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19411602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5"/>
          <p:cNvSpPr>
            <a:spLocks noGrp="1"/>
          </p:cNvSpPr>
          <p:nvPr>
            <p:ph type="ctrTitle"/>
          </p:nvPr>
        </p:nvSpPr>
        <p:spPr>
          <a:xfrm>
            <a:off x="99838" y="0"/>
            <a:ext cx="6672262" cy="1197533"/>
          </a:xfrm>
        </p:spPr>
        <p:txBody>
          <a:bodyPr/>
          <a:lstStyle/>
          <a:p>
            <a:r>
              <a:rPr lang="en-US" dirty="0" smtClean="0"/>
              <a:t>5. Enter Expenses – General and Meeting</a:t>
            </a:r>
          </a:p>
        </p:txBody>
      </p:sp>
      <p:pic>
        <p:nvPicPr>
          <p:cNvPr id="5" name="Picture 4" descr="Screen Shot 2016-09-06 at 4.29.45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77" y="1056106"/>
            <a:ext cx="7606959" cy="5491414"/>
          </a:xfrm>
          <a:prstGeom prst="rect">
            <a:avLst/>
          </a:prstGeom>
          <a:ln w="1905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066765959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5"/>
          <p:cNvSpPr>
            <a:spLocks noGrp="1"/>
          </p:cNvSpPr>
          <p:nvPr>
            <p:ph type="ctrTitle"/>
          </p:nvPr>
        </p:nvSpPr>
        <p:spPr>
          <a:xfrm>
            <a:off x="99838" y="0"/>
            <a:ext cx="6672262" cy="1197533"/>
          </a:xfrm>
        </p:spPr>
        <p:txBody>
          <a:bodyPr/>
          <a:lstStyle/>
          <a:p>
            <a:r>
              <a:rPr lang="en-US" dirty="0" smtClean="0"/>
              <a:t>6. Review Totals – Net Surplus/Loss</a:t>
            </a:r>
          </a:p>
        </p:txBody>
      </p:sp>
      <p:pic>
        <p:nvPicPr>
          <p:cNvPr id="2" name="Picture 1" descr="Screen Shot 2016-09-06 at 4.30.00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8316"/>
            <a:ext cx="9144000" cy="1604211"/>
          </a:xfrm>
          <a:prstGeom prst="rect">
            <a:avLst/>
          </a:prstGeom>
          <a:ln w="19050">
            <a:solidFill>
              <a:schemeClr val="bg2"/>
            </a:solidFill>
          </a:ln>
        </p:spPr>
      </p:pic>
      <p:sp>
        <p:nvSpPr>
          <p:cNvPr id="6" name="Oval 5"/>
          <p:cNvSpPr/>
          <p:nvPr/>
        </p:nvSpPr>
        <p:spPr bwMode="auto">
          <a:xfrm>
            <a:off x="5280525" y="1430423"/>
            <a:ext cx="1524000" cy="2459787"/>
          </a:xfrm>
          <a:prstGeom prst="ellipse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811731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5"/>
          <p:cNvSpPr>
            <a:spLocks noGrp="1"/>
          </p:cNvSpPr>
          <p:nvPr>
            <p:ph type="ctrTitle"/>
          </p:nvPr>
        </p:nvSpPr>
        <p:spPr>
          <a:xfrm>
            <a:off x="434047" y="588211"/>
            <a:ext cx="7105742" cy="5133473"/>
          </a:xfrm>
        </p:spPr>
        <p:txBody>
          <a:bodyPr/>
          <a:lstStyle/>
          <a:p>
            <a:r>
              <a:rPr lang="en-US" dirty="0" smtClean="0"/>
              <a:t>7. Review with Community Council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8. Submit to STC 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000" dirty="0" smtClean="0"/>
              <a:t>Elaine </a:t>
            </a:r>
            <a:r>
              <a:rPr lang="en-US" sz="2000" dirty="0"/>
              <a:t>Gilliam, Community Relations Liaison</a:t>
            </a:r>
            <a:br>
              <a:rPr lang="en-US" sz="2000" dirty="0"/>
            </a:br>
            <a:r>
              <a:rPr lang="en-US" sz="2000" dirty="0" smtClean="0"/>
              <a:t>	</a:t>
            </a:r>
            <a:r>
              <a:rPr lang="en-US" sz="2000" dirty="0" smtClean="0">
                <a:hlinkClick r:id="rId3"/>
              </a:rPr>
              <a:t>elaine.gilliam</a:t>
            </a:r>
            <a:r>
              <a:rPr lang="en-US" sz="2000" dirty="0">
                <a:hlinkClick r:id="rId3"/>
              </a:rPr>
              <a:t>@stc.org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>	</a:t>
            </a:r>
            <a:r>
              <a:rPr lang="en-US" sz="2000" dirty="0" smtClean="0"/>
              <a:t>Jane </a:t>
            </a:r>
            <a:r>
              <a:rPr lang="en-US" sz="2000" dirty="0"/>
              <a:t>Wilson, STC Treasurer</a:t>
            </a:r>
            <a:br>
              <a:rPr lang="en-US" sz="2000" dirty="0"/>
            </a:br>
            <a:r>
              <a:rPr lang="en-US" sz="2000" dirty="0" smtClean="0"/>
              <a:t>	</a:t>
            </a:r>
            <a:r>
              <a:rPr lang="en-US" sz="2000" dirty="0" smtClean="0">
                <a:hlinkClick r:id="rId4"/>
              </a:rPr>
              <a:t>jwilson.stc</a:t>
            </a:r>
            <a:r>
              <a:rPr lang="en-US" sz="2000" dirty="0">
                <a:hlinkClick r:id="rId4"/>
              </a:rPr>
              <a:t>@gmail.com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>	</a:t>
            </a:r>
            <a:r>
              <a:rPr lang="en-US" sz="2000" dirty="0" smtClean="0"/>
              <a:t>Chris </a:t>
            </a:r>
            <a:r>
              <a:rPr lang="en-US" sz="2000" dirty="0"/>
              <a:t>Lyons, STC CEO</a:t>
            </a:r>
            <a:br>
              <a:rPr lang="en-US" sz="2000" dirty="0"/>
            </a:br>
            <a:r>
              <a:rPr lang="en-US" sz="2000" dirty="0" smtClean="0"/>
              <a:t>	</a:t>
            </a:r>
            <a:r>
              <a:rPr lang="en-US" sz="2000" dirty="0" smtClean="0">
                <a:hlinkClick r:id="rId5"/>
              </a:rPr>
              <a:t>chris.lyons</a:t>
            </a:r>
            <a:r>
              <a:rPr lang="en-US" sz="2000" dirty="0">
                <a:hlinkClick r:id="rId5"/>
              </a:rPr>
              <a:t>@stc.org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86732763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87553" y="1636683"/>
            <a:ext cx="6570134" cy="2556933"/>
          </a:xfrm>
        </p:spPr>
        <p:txBody>
          <a:bodyPr/>
          <a:lstStyle/>
          <a:p>
            <a:r>
              <a:rPr lang="en-US" sz="3200" dirty="0" smtClean="0"/>
              <a:t>Using Quicken to Speed Your Budgeting</a:t>
            </a:r>
            <a:br>
              <a:rPr lang="en-US" sz="3200" dirty="0" smtClean="0"/>
            </a:br>
            <a:r>
              <a:rPr lang="en-US" sz="2400" dirty="0" smtClean="0">
                <a:solidFill>
                  <a:srgbClr val="7F7F7F"/>
                </a:solidFill>
              </a:rPr>
              <a:t/>
            </a:r>
            <a:br>
              <a:rPr lang="en-US" sz="2400" dirty="0" smtClean="0">
                <a:solidFill>
                  <a:srgbClr val="7F7F7F"/>
                </a:solidFill>
              </a:rPr>
            </a:br>
            <a:r>
              <a:rPr lang="en-US" sz="2400" dirty="0" smtClean="0">
                <a:solidFill>
                  <a:srgbClr val="7F7F7F"/>
                </a:solidFill>
              </a:rPr>
              <a:t>Timothy Esposito</a:t>
            </a:r>
            <a:br>
              <a:rPr lang="en-US" sz="2400" dirty="0" smtClean="0">
                <a:solidFill>
                  <a:srgbClr val="7F7F7F"/>
                </a:solidFill>
              </a:rPr>
            </a:br>
            <a:r>
              <a:rPr lang="en-US" sz="2400" dirty="0" smtClean="0">
                <a:solidFill>
                  <a:srgbClr val="7F7F7F"/>
                </a:solidFill>
              </a:rPr>
              <a:t>President, STC-Philadelphia Metro Chapter</a:t>
            </a:r>
            <a:endParaRPr lang="en-US" sz="2400" dirty="0">
              <a:solidFill>
                <a:srgbClr val="7F7F7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82456" y="321324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quicken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8962" y="4567237"/>
            <a:ext cx="38957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39978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Quicken?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Electronic check book</a:t>
            </a:r>
          </a:p>
          <a:p>
            <a:r>
              <a:rPr lang="en-US" dirty="0" smtClean="0"/>
              <a:t>Generates reports for budgets and meetings</a:t>
            </a:r>
          </a:p>
        </p:txBody>
      </p:sp>
      <p:pic>
        <p:nvPicPr>
          <p:cNvPr id="6" name="Picture 5" descr="QuickenSpend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094" y="2970425"/>
            <a:ext cx="6923314" cy="229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1602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Quicken?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Downloads from your bank and PayPal</a:t>
            </a:r>
          </a:p>
          <a:p>
            <a:r>
              <a:rPr lang="en-US" dirty="0" smtClean="0"/>
              <a:t>Comes in different flavors – “Basic” is fine for communities</a:t>
            </a:r>
          </a:p>
        </p:txBody>
      </p:sp>
      <p:pic>
        <p:nvPicPr>
          <p:cNvPr id="4" name="Picture 3" descr="QuickenSpendingMonit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9044" y="3054760"/>
            <a:ext cx="6951306" cy="245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1602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5"/>
          <p:cNvSpPr>
            <a:spLocks noGrp="1"/>
          </p:cNvSpPr>
          <p:nvPr>
            <p:ph type="ctrTitle"/>
          </p:nvPr>
        </p:nvSpPr>
        <p:spPr>
          <a:xfrm>
            <a:off x="99838" y="0"/>
            <a:ext cx="6672262" cy="1197533"/>
          </a:xfrm>
        </p:spPr>
        <p:txBody>
          <a:bodyPr/>
          <a:lstStyle/>
          <a:p>
            <a:r>
              <a:rPr lang="en-US" dirty="0" smtClean="0"/>
              <a:t>Duplicate Budget Categories</a:t>
            </a:r>
          </a:p>
        </p:txBody>
      </p:sp>
      <p:pic>
        <p:nvPicPr>
          <p:cNvPr id="1026" name="Picture 2" descr="C:\Users\tespo_001\Downloads\IncomeShee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595" y="892434"/>
            <a:ext cx="3821112" cy="5364163"/>
          </a:xfrm>
          <a:prstGeom prst="rect">
            <a:avLst/>
          </a:prstGeom>
          <a:noFill/>
        </p:spPr>
      </p:pic>
      <p:pic>
        <p:nvPicPr>
          <p:cNvPr id="1028" name="Picture 4" descr="C:\Users\tespo_001\Downloads\IncomeCategori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7514" y="995622"/>
            <a:ext cx="4495800" cy="4914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411602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Quicken Reports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reports are available from monthly costs to annual budgets</a:t>
            </a:r>
          </a:p>
          <a:p>
            <a:r>
              <a:rPr lang="en-US" dirty="0" smtClean="0"/>
              <a:t>Generate a budget report and copy the results into the Budget Form</a:t>
            </a:r>
          </a:p>
          <a:p>
            <a:endParaRPr lang="en-US" dirty="0"/>
          </a:p>
        </p:txBody>
      </p:sp>
      <p:pic>
        <p:nvPicPr>
          <p:cNvPr id="6" name="Picture 5" descr="MonthlyExpenseRepo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8108" y="3396244"/>
            <a:ext cx="4333875" cy="2752725"/>
          </a:xfrm>
          <a:prstGeom prst="rect">
            <a:avLst/>
          </a:prstGeom>
        </p:spPr>
      </p:pic>
      <p:pic>
        <p:nvPicPr>
          <p:cNvPr id="7" name="Picture 6" descr="IncomeShee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95440" y="2939143"/>
            <a:ext cx="2592364" cy="363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1602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87553" y="1636683"/>
            <a:ext cx="6570134" cy="2556933"/>
          </a:xfrm>
        </p:spPr>
        <p:txBody>
          <a:bodyPr/>
          <a:lstStyle/>
          <a:p>
            <a:r>
              <a:rPr lang="en-US" sz="3200" dirty="0" smtClean="0"/>
              <a:t>Budgeting and Community Funding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>
                <a:solidFill>
                  <a:srgbClr val="7F7F7F"/>
                </a:solidFill>
              </a:rPr>
              <a:t>Jane Wilson </a:t>
            </a:r>
            <a:br>
              <a:rPr lang="en-US" sz="2400" dirty="0" smtClean="0">
                <a:solidFill>
                  <a:srgbClr val="7F7F7F"/>
                </a:solidFill>
              </a:rPr>
            </a:br>
            <a:r>
              <a:rPr lang="en-US" sz="2400" dirty="0" smtClean="0">
                <a:solidFill>
                  <a:srgbClr val="7F7F7F"/>
                </a:solidFill>
              </a:rPr>
              <a:t>Treasurer</a:t>
            </a:r>
            <a:r>
              <a:rPr lang="en-US" sz="2400" dirty="0">
                <a:solidFill>
                  <a:srgbClr val="7F7F7F"/>
                </a:solidFill>
              </a:rPr>
              <a:t>, STC Board of Directors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82456" y="3213246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image1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382" y="417195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39978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Details about Quicken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Article on </a:t>
            </a:r>
            <a:r>
              <a:rPr lang="en-US" dirty="0" smtClean="0">
                <a:hlinkClick r:id="rId3"/>
              </a:rPr>
              <a:t>www.cac-stc.org</a:t>
            </a:r>
            <a:endParaRPr lang="en-US" dirty="0" smtClean="0"/>
          </a:p>
          <a:p>
            <a:pPr lvl="1"/>
            <a:r>
              <a:rPr lang="en-US" dirty="0" smtClean="0"/>
              <a:t>Download a sample Quicken file</a:t>
            </a:r>
          </a:p>
          <a:p>
            <a:pPr lvl="1"/>
            <a:r>
              <a:rPr lang="en-US" dirty="0" smtClean="0"/>
              <a:t>More detail about this presentation</a:t>
            </a:r>
          </a:p>
          <a:p>
            <a:r>
              <a:rPr lang="en-US" dirty="0" smtClean="0">
                <a:hlinkClick r:id="rId4"/>
              </a:rPr>
              <a:t>http://www.cac-stc.org/simplifying-your-community-finances-with-quicken/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11602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itle 3"/>
          <p:cNvSpPr>
            <a:spLocks noGrp="1"/>
          </p:cNvSpPr>
          <p:nvPr>
            <p:ph type="subTitle" idx="1"/>
          </p:nvPr>
        </p:nvSpPr>
        <p:spPr>
          <a:xfrm>
            <a:off x="1897063" y="4357688"/>
            <a:ext cx="6653212" cy="1225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97063" y="2559050"/>
            <a:ext cx="6672262" cy="1516063"/>
          </a:xfrm>
        </p:spPr>
        <p:txBody>
          <a:bodyPr/>
          <a:lstStyle/>
          <a:p>
            <a:r>
              <a:rPr lang="en-US" smtClean="0"/>
              <a:t>Questions &amp; Answers</a:t>
            </a:r>
          </a:p>
        </p:txBody>
      </p:sp>
    </p:spTree>
    <p:extLst>
      <p:ext uri="{BB962C8B-B14F-4D97-AF65-F5344CB8AC3E}">
        <p14:creationId xmlns:p14="http://schemas.microsoft.com/office/powerpoint/2010/main" val="411548874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039" y="3921745"/>
            <a:ext cx="2921000" cy="27813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041" y="826527"/>
            <a:ext cx="7496175" cy="5016464"/>
          </a:xfrm>
        </p:spPr>
        <p:txBody>
          <a:bodyPr/>
          <a:lstStyle/>
          <a:p>
            <a:pPr lvl="1">
              <a:lnSpc>
                <a:spcPct val="90000"/>
              </a:lnSpc>
              <a:buNone/>
            </a:pPr>
            <a:endParaRPr lang="en-US" sz="1800" dirty="0"/>
          </a:p>
          <a:p>
            <a:pPr marL="742950" lvl="2" indent="-342900">
              <a:lnSpc>
                <a:spcPct val="90000"/>
              </a:lnSpc>
              <a:buNone/>
            </a:pPr>
            <a:endParaRPr lang="en-US" sz="18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000" dirty="0"/>
              <a:t>Jane Wilson, STC Treasurer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>
                <a:hlinkClick r:id="rId3"/>
              </a:rPr>
              <a:t>jwilson.stc@gmail.com</a:t>
            </a:r>
            <a:r>
              <a:rPr lang="en-US" sz="1800" dirty="0"/>
              <a:t> </a:t>
            </a:r>
          </a:p>
          <a:p>
            <a:pPr>
              <a:lnSpc>
                <a:spcPct val="90000"/>
              </a:lnSpc>
              <a:spcBef>
                <a:spcPts val="1500"/>
              </a:spcBef>
            </a:pPr>
            <a:r>
              <a:rPr lang="en-US" sz="2000" dirty="0" smtClean="0"/>
              <a:t>Tim </a:t>
            </a:r>
            <a:r>
              <a:rPr lang="en-US" sz="2000" dirty="0" smtClean="0"/>
              <a:t>Esposito</a:t>
            </a:r>
            <a:r>
              <a:rPr lang="en-US" sz="2000" dirty="0"/>
              <a:t>, CAC </a:t>
            </a:r>
            <a:r>
              <a:rPr lang="en-US" sz="2000" dirty="0" smtClean="0"/>
              <a:t>Webmaster/Best Practices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>
                <a:hlinkClick r:id="rId4"/>
              </a:rPr>
              <a:t>tmesposit@gmail.com</a:t>
            </a:r>
            <a:endParaRPr lang="en-US" sz="1800" dirty="0" smtClean="0"/>
          </a:p>
          <a:p>
            <a:pPr lvl="1">
              <a:lnSpc>
                <a:spcPct val="90000"/>
              </a:lnSpc>
              <a:buNone/>
            </a:pPr>
            <a:endParaRPr lang="en-US" sz="1800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000" dirty="0"/>
              <a:t>Elaine Gilliam, Community Liaison</a:t>
            </a:r>
          </a:p>
          <a:p>
            <a:pPr marL="742950" lvl="2" indent="-342900">
              <a:lnSpc>
                <a:spcPct val="90000"/>
              </a:lnSpc>
              <a:buNone/>
            </a:pPr>
            <a:r>
              <a:rPr lang="en-US" sz="1800" dirty="0">
                <a:hlinkClick r:id="rId5"/>
              </a:rPr>
              <a:t>elaine.gilliam@stc.org</a:t>
            </a:r>
            <a:r>
              <a:rPr lang="en-US" sz="1800" dirty="0"/>
              <a:t> 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2000" dirty="0"/>
              <a:t>Cindy </a:t>
            </a:r>
            <a:r>
              <a:rPr lang="en-US" sz="2000" dirty="0" err="1"/>
              <a:t>Pao</a:t>
            </a:r>
            <a:r>
              <a:rPr lang="en-US" sz="2000" dirty="0"/>
              <a:t>, CAC Chair, STC Board of Directors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>
                <a:hlinkClick r:id="rId6"/>
              </a:rPr>
              <a:t>cindy@paofamily.com</a:t>
            </a:r>
            <a:endParaRPr lang="en-US" sz="18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18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000" dirty="0"/>
              <a:t>Chris Lyons, STC CEO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>
                <a:hlinkClick r:id="rId7"/>
              </a:rPr>
              <a:t>chris.lyons@</a:t>
            </a:r>
            <a:r>
              <a:rPr lang="en-US" sz="1800" dirty="0" smtClean="0">
                <a:hlinkClick r:id="rId7"/>
              </a:rPr>
              <a:t>stc.org</a:t>
            </a:r>
            <a:endParaRPr lang="en-US" sz="1800" dirty="0" smtClean="0"/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2000" dirty="0"/>
              <a:t>Board of Directors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>
                <a:hlinkClick r:id="rId8"/>
              </a:rPr>
              <a:t>board@stc.org</a:t>
            </a:r>
            <a:r>
              <a:rPr lang="en-US" sz="18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27790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STC Community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281" y="1272713"/>
            <a:ext cx="8104614" cy="4435603"/>
          </a:xfrm>
        </p:spPr>
        <p:txBody>
          <a:bodyPr/>
          <a:lstStyle/>
          <a:p>
            <a:r>
              <a:rPr lang="en-US" dirty="0" smtClean="0"/>
              <a:t>Yearly Budget = Funding Request</a:t>
            </a:r>
          </a:p>
          <a:p>
            <a:r>
              <a:rPr lang="en-US" dirty="0" smtClean="0"/>
              <a:t>Requirements:</a:t>
            </a:r>
          </a:p>
          <a:p>
            <a:pPr lvl="1"/>
            <a:r>
              <a:rPr lang="en-US" dirty="0" smtClean="0"/>
              <a:t>Current on Yearly Financial Reporting</a:t>
            </a:r>
          </a:p>
          <a:p>
            <a:pPr lvl="1"/>
            <a:r>
              <a:rPr lang="en-US" dirty="0" smtClean="0"/>
              <a:t>Current on 990 tax filing</a:t>
            </a:r>
          </a:p>
          <a:p>
            <a:pPr lvl="1"/>
            <a:r>
              <a:rPr lang="en-US" dirty="0" smtClean="0"/>
              <a:t>Must meet deadline for budget filing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(or request extension)</a:t>
            </a:r>
          </a:p>
          <a:p>
            <a:r>
              <a:rPr lang="en-US" dirty="0"/>
              <a:t>Funding is based on the number of members in your </a:t>
            </a:r>
            <a:r>
              <a:rPr lang="en-US" dirty="0" smtClean="0"/>
              <a:t>community (as of Aug 31)</a:t>
            </a:r>
            <a:endParaRPr lang="en-US" dirty="0"/>
          </a:p>
          <a:p>
            <a:pPr lvl="1"/>
            <a:r>
              <a:rPr lang="en-US" dirty="0"/>
              <a:t>Chapters: $15 per member</a:t>
            </a:r>
          </a:p>
          <a:p>
            <a:pPr lvl="1"/>
            <a:r>
              <a:rPr lang="en-US" dirty="0"/>
              <a:t>SIGs: $4 per member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10632" y="5750004"/>
            <a:ext cx="6764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9293A2"/>
                </a:solidFill>
                <a:latin typeface="+mn-lt"/>
                <a:ea typeface="+mn-ea"/>
              </a:rPr>
              <a:t>Note: Community fees paid by members go toward all support costs for </a:t>
            </a:r>
            <a:r>
              <a:rPr lang="en-US" sz="1600" dirty="0" smtClean="0">
                <a:solidFill>
                  <a:srgbClr val="9293A2"/>
                </a:solidFill>
                <a:latin typeface="+mn-lt"/>
                <a:ea typeface="+mn-ea"/>
              </a:rPr>
              <a:t>communities (Other </a:t>
            </a:r>
            <a:r>
              <a:rPr lang="en-US" sz="1600" dirty="0">
                <a:solidFill>
                  <a:srgbClr val="9293A2"/>
                </a:solidFill>
                <a:latin typeface="+mn-lt"/>
                <a:ea typeface="+mn-ea"/>
              </a:rPr>
              <a:t>costs also include direct staff support, CAC support, IT support, and </a:t>
            </a:r>
            <a:r>
              <a:rPr lang="en-US" sz="1600" dirty="0" smtClean="0">
                <a:solidFill>
                  <a:srgbClr val="9293A2"/>
                </a:solidFill>
                <a:latin typeface="+mn-lt"/>
                <a:ea typeface="+mn-ea"/>
              </a:rPr>
              <a:t>overhead)</a:t>
            </a:r>
            <a:endParaRPr lang="en-US" sz="1600" dirty="0">
              <a:solidFill>
                <a:srgbClr val="9293A2"/>
              </a:solidFill>
              <a:latin typeface="+mn-lt"/>
              <a:ea typeface="+mn-ea"/>
            </a:endParaRPr>
          </a:p>
          <a:p>
            <a:endParaRPr lang="en-US" dirty="0">
              <a:solidFill>
                <a:srgbClr val="9293A2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7435953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 Funding Process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37281" y="1272713"/>
            <a:ext cx="8544536" cy="4952482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 smtClean="0"/>
              <a:t>Plan programs and services for 2017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 smtClean="0"/>
              <a:t>Create budget based on program goals and previous experience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Use past budgets for reference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Consider actual income/expenses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 smtClean="0"/>
              <a:t>Submit budget for review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 smtClean="0"/>
              <a:t>Expect a response in 3-6 weeks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Chapters receive funding in one payment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SIG funds are earmarked; expenses are paid as received and reported monthly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239000" y="6524625"/>
            <a:ext cx="1905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2B3C2"/>
                </a:solidFill>
                <a:latin typeface="+mn-lt"/>
                <a:ea typeface="ＭＳ Ｐゴシック" pitchFamily="-48" charset="-128"/>
              </a:defRPr>
            </a:lvl1pPr>
          </a:lstStyle>
          <a:p>
            <a:pPr>
              <a:defRPr/>
            </a:pPr>
            <a:fld id="{4A79CB60-B234-4588-BB9D-115FB0CF0502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94485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Consider</a:t>
            </a:r>
          </a:p>
        </p:txBody>
      </p:sp>
      <p:sp>
        <p:nvSpPr>
          <p:cNvPr id="3075" name="Rectangle 6"/>
          <p:cNvSpPr>
            <a:spLocks noGrp="1"/>
          </p:cNvSpPr>
          <p:nvPr>
            <p:ph idx="1"/>
          </p:nvPr>
        </p:nvSpPr>
        <p:spPr>
          <a:xfrm>
            <a:off x="237281" y="1272713"/>
            <a:ext cx="8580307" cy="4114800"/>
          </a:xfrm>
        </p:spPr>
        <p:txBody>
          <a:bodyPr/>
          <a:lstStyle/>
          <a:p>
            <a:r>
              <a:rPr lang="en-US" dirty="0"/>
              <a:t>Self-sustaining programs (generally)</a:t>
            </a:r>
          </a:p>
          <a:p>
            <a:r>
              <a:rPr lang="en-US" dirty="0"/>
              <a:t>Reserves? </a:t>
            </a:r>
            <a:r>
              <a:rPr lang="en-US" dirty="0" smtClean="0"/>
              <a:t>12-24 months </a:t>
            </a:r>
            <a:r>
              <a:rPr lang="en-US" dirty="0"/>
              <a:t>of expenses</a:t>
            </a:r>
          </a:p>
          <a:p>
            <a:r>
              <a:rPr lang="en-US" dirty="0"/>
              <a:t>Provide best value to your members</a:t>
            </a:r>
            <a:r>
              <a:rPr lang="en-US" dirty="0" smtClean="0"/>
              <a:t>!</a:t>
            </a:r>
          </a:p>
          <a:p>
            <a:r>
              <a:rPr lang="en-US" dirty="0" smtClean="0"/>
              <a:t>Common Recommendations:</a:t>
            </a:r>
          </a:p>
          <a:p>
            <a:pPr lvl="2"/>
            <a:r>
              <a:rPr lang="en-US" dirty="0" smtClean="0"/>
              <a:t>Web hosting expense</a:t>
            </a:r>
          </a:p>
          <a:p>
            <a:pPr lvl="2"/>
            <a:r>
              <a:rPr lang="en-US" dirty="0" smtClean="0"/>
              <a:t>High banking expense </a:t>
            </a:r>
          </a:p>
          <a:p>
            <a:pPr lvl="2"/>
            <a:r>
              <a:rPr lang="en-US" dirty="0" smtClean="0"/>
              <a:t>High mail service expense</a:t>
            </a:r>
          </a:p>
          <a:p>
            <a:pPr lvl="2"/>
            <a:r>
              <a:rPr lang="en-US" dirty="0" smtClean="0"/>
              <a:t>Funding gap or non-sustainable programming</a:t>
            </a:r>
          </a:p>
          <a:p>
            <a:pPr lvl="2"/>
            <a:r>
              <a:rPr lang="en-US" dirty="0" smtClean="0"/>
              <a:t>High reserves </a:t>
            </a:r>
          </a:p>
          <a:p>
            <a:pPr lvl="2"/>
            <a:r>
              <a:rPr lang="en-US" dirty="0" smtClean="0"/>
              <a:t>Adobe Connect Subscription - $100/year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239000" y="6524625"/>
            <a:ext cx="1905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2B3C2"/>
                </a:solidFill>
                <a:latin typeface="+mn-lt"/>
                <a:ea typeface="ＭＳ Ｐゴシック" pitchFamily="-48" charset="-128"/>
              </a:defRPr>
            </a:lvl1pPr>
          </a:lstStyle>
          <a:p>
            <a:pPr>
              <a:defRPr/>
            </a:pPr>
            <a:fld id="{4A79CB60-B234-4588-BB9D-115FB0CF0502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86110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Dates</a:t>
            </a:r>
            <a:endParaRPr lang="en-US" dirty="0" smtClean="0"/>
          </a:p>
        </p:txBody>
      </p:sp>
      <p:graphicFrame>
        <p:nvGraphicFramePr>
          <p:cNvPr id="24593" name="Group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2637756"/>
              </p:ext>
            </p:extLst>
          </p:nvPr>
        </p:nvGraphicFramePr>
        <p:xfrm>
          <a:off x="280580" y="1329885"/>
          <a:ext cx="8125640" cy="3657372"/>
        </p:xfrm>
        <a:graphic>
          <a:graphicData uri="http://schemas.openxmlformats.org/drawingml/2006/table">
            <a:tbl>
              <a:tblPr/>
              <a:tblGrid>
                <a:gridCol w="2695060"/>
                <a:gridCol w="5430580"/>
              </a:tblGrid>
              <a:tr h="11886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31 Oct 2016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Tahoma" pitchFamily="34" charset="0"/>
                        <a:ea typeface="ＭＳ Ｐゴシック" pitchFamily="34" charset="-128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Communities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submit budgets to STC Office (or get an extension)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Mid-Nov 2016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Budget Review Committee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starts confirming funding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31 Dec 2016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All extensions must be received by STC.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Mid-Jan 2016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STC Staff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Tahoma" pitchFamily="34" charset="0"/>
                          <a:ea typeface="ＭＳ Ｐゴシック" pitchFamily="34" charset="-128"/>
                        </a:rPr>
                        <a:t> starts sending funds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7239000" y="6524625"/>
            <a:ext cx="1905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2B3C2"/>
                </a:solidFill>
                <a:latin typeface="+mn-lt"/>
                <a:ea typeface="ＭＳ Ｐゴシック" pitchFamily="-48" charset="-128"/>
              </a:defRPr>
            </a:lvl1pPr>
          </a:lstStyle>
          <a:p>
            <a:pPr>
              <a:defRPr/>
            </a:pPr>
            <a:fld id="{4A79CB60-B234-4588-BB9D-115FB0CF0502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 descr="image2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338" y="4585368"/>
            <a:ext cx="2490346" cy="217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50025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5"/>
          <p:cNvSpPr>
            <a:spLocks noGrp="1"/>
          </p:cNvSpPr>
          <p:nvPr>
            <p:ph type="ctrTitle"/>
          </p:nvPr>
        </p:nvSpPr>
        <p:spPr>
          <a:xfrm>
            <a:off x="1324725" y="1432075"/>
            <a:ext cx="6672262" cy="1516063"/>
          </a:xfrm>
        </p:spPr>
        <p:txBody>
          <a:bodyPr/>
          <a:lstStyle/>
          <a:p>
            <a:r>
              <a:rPr lang="en-US" sz="3600" dirty="0" smtClean="0"/>
              <a:t>Budget Template</a:t>
            </a:r>
          </a:p>
        </p:txBody>
      </p:sp>
    </p:spTree>
    <p:extLst>
      <p:ext uri="{BB962C8B-B14F-4D97-AF65-F5344CB8AC3E}">
        <p14:creationId xmlns:p14="http://schemas.microsoft.com/office/powerpoint/2010/main" val="3766043487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5"/>
          <p:cNvSpPr>
            <a:spLocks noGrp="1"/>
          </p:cNvSpPr>
          <p:nvPr>
            <p:ph type="ctrTitle"/>
          </p:nvPr>
        </p:nvSpPr>
        <p:spPr>
          <a:xfrm>
            <a:off x="99838" y="0"/>
            <a:ext cx="6672262" cy="1197533"/>
          </a:xfrm>
        </p:spPr>
        <p:txBody>
          <a:bodyPr/>
          <a:lstStyle/>
          <a:p>
            <a:r>
              <a:rPr lang="en-US" dirty="0" smtClean="0"/>
              <a:t>1. Complete Community Information</a:t>
            </a:r>
          </a:p>
        </p:txBody>
      </p:sp>
      <p:pic>
        <p:nvPicPr>
          <p:cNvPr id="2" name="Picture 1" descr="Screen Shot 2016-09-06 at 4.27.08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37" y="1157395"/>
            <a:ext cx="8448842" cy="423487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" name="Oval 2"/>
          <p:cNvSpPr/>
          <p:nvPr/>
        </p:nvSpPr>
        <p:spPr bwMode="auto">
          <a:xfrm>
            <a:off x="1617580" y="1069474"/>
            <a:ext cx="1858210" cy="467894"/>
          </a:xfrm>
          <a:prstGeom prst="ellipse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678844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5"/>
          <p:cNvSpPr>
            <a:spLocks noGrp="1"/>
          </p:cNvSpPr>
          <p:nvPr>
            <p:ph type="ctrTitle"/>
          </p:nvPr>
        </p:nvSpPr>
        <p:spPr>
          <a:xfrm>
            <a:off x="99838" y="0"/>
            <a:ext cx="6672262" cy="1197533"/>
          </a:xfrm>
        </p:spPr>
        <p:txBody>
          <a:bodyPr/>
          <a:lstStyle/>
          <a:p>
            <a:r>
              <a:rPr lang="en-US" dirty="0" smtClean="0"/>
              <a:t>2. Enter Number of Members</a:t>
            </a:r>
          </a:p>
        </p:txBody>
      </p:sp>
      <p:pic>
        <p:nvPicPr>
          <p:cNvPr id="4" name="Picture 3" descr="Screen Shot 2016-09-06 at 4.27.57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2034"/>
            <a:ext cx="9144000" cy="1243933"/>
          </a:xfrm>
          <a:prstGeom prst="rect">
            <a:avLst/>
          </a:prstGeom>
          <a:ln w="19050">
            <a:solidFill>
              <a:schemeClr val="bg2"/>
            </a:solidFill>
          </a:ln>
        </p:spPr>
      </p:pic>
      <p:sp>
        <p:nvSpPr>
          <p:cNvPr id="3" name="Oval 2"/>
          <p:cNvSpPr/>
          <p:nvPr/>
        </p:nvSpPr>
        <p:spPr bwMode="auto">
          <a:xfrm>
            <a:off x="4585367" y="2713792"/>
            <a:ext cx="1524000" cy="895684"/>
          </a:xfrm>
          <a:prstGeom prst="ellipse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541493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4086</TotalTime>
  <Words>514</Words>
  <Application>Microsoft Macintosh PowerPoint</Application>
  <PresentationFormat>On-screen Show (4:3)</PresentationFormat>
  <Paragraphs>112</Paragraphs>
  <Slides>22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Blank Presentation</vt:lpstr>
      <vt:lpstr>3_Blank Presentation</vt:lpstr>
      <vt:lpstr>Quick(en) and Easy Budgeting  Jane Wilson  Treasurer, STC Board of Directors  Timothy Esposito President, STC-Philadelphia Metro Chapter</vt:lpstr>
      <vt:lpstr>Budgeting and Community Funding  Jane Wilson  Treasurer, STC Board of Directors</vt:lpstr>
      <vt:lpstr>STC Community Funding</vt:lpstr>
      <vt:lpstr>2017 Funding Process</vt:lpstr>
      <vt:lpstr>Things to Consider</vt:lpstr>
      <vt:lpstr>Key Dates</vt:lpstr>
      <vt:lpstr>Budget Template</vt:lpstr>
      <vt:lpstr>1. Complete Community Information</vt:lpstr>
      <vt:lpstr>2. Enter Number of Members</vt:lpstr>
      <vt:lpstr>3. Complete Account Information – current balances</vt:lpstr>
      <vt:lpstr>4. Complete Planned Income</vt:lpstr>
      <vt:lpstr>5. Enter Expenses – General and Meeting</vt:lpstr>
      <vt:lpstr>6. Review Totals – Net Surplus/Loss</vt:lpstr>
      <vt:lpstr>7. Review with Community Council   8. Submit to STC   Elaine Gilliam, Community Relations Liaison  elaine.gilliam@stc.org    Jane Wilson, STC Treasurer  jwilson.stc@gmail.com    Chris Lyons, STC CEO  chris.lyons@stc.org</vt:lpstr>
      <vt:lpstr>Using Quicken to Speed Your Budgeting  Timothy Esposito President, STC-Philadelphia Metro Chapter</vt:lpstr>
      <vt:lpstr>What is Quicken?</vt:lpstr>
      <vt:lpstr>What is Quicken?</vt:lpstr>
      <vt:lpstr>Duplicate Budget Categories</vt:lpstr>
      <vt:lpstr>Quicken Reports</vt:lpstr>
      <vt:lpstr>More Details about Quicken</vt:lpstr>
      <vt:lpstr>Questions &amp; Answers</vt:lpstr>
      <vt:lpstr>Resources</vt:lpstr>
    </vt:vector>
  </TitlesOfParts>
  <Company>Google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Admin</dc:creator>
  <cp:lastModifiedBy>GE</cp:lastModifiedBy>
  <cp:revision>387</cp:revision>
  <cp:lastPrinted>2015-12-09T18:39:08Z</cp:lastPrinted>
  <dcterms:created xsi:type="dcterms:W3CDTF">2008-07-08T11:30:28Z</dcterms:created>
  <dcterms:modified xsi:type="dcterms:W3CDTF">2016-09-15T16:19:19Z</dcterms:modified>
</cp:coreProperties>
</file>