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2"/>
  </p:notesMasterIdLst>
  <p:sldIdLst>
    <p:sldId id="256" r:id="rId2"/>
    <p:sldId id="288" r:id="rId3"/>
    <p:sldId id="287" r:id="rId4"/>
    <p:sldId id="257" r:id="rId5"/>
    <p:sldId id="258" r:id="rId6"/>
    <p:sldId id="270" r:id="rId7"/>
    <p:sldId id="259" r:id="rId8"/>
    <p:sldId id="265" r:id="rId9"/>
    <p:sldId id="320" r:id="rId10"/>
    <p:sldId id="318" r:id="rId11"/>
    <p:sldId id="319" r:id="rId12"/>
    <p:sldId id="316" r:id="rId13"/>
    <p:sldId id="308" r:id="rId14"/>
    <p:sldId id="309" r:id="rId15"/>
    <p:sldId id="310" r:id="rId16"/>
    <p:sldId id="302" r:id="rId17"/>
    <p:sldId id="307" r:id="rId18"/>
    <p:sldId id="260" r:id="rId19"/>
    <p:sldId id="271" r:id="rId20"/>
    <p:sldId id="272" r:id="rId21"/>
    <p:sldId id="290" r:id="rId22"/>
    <p:sldId id="291" r:id="rId23"/>
    <p:sldId id="292" r:id="rId24"/>
    <p:sldId id="277" r:id="rId25"/>
    <p:sldId id="276" r:id="rId26"/>
    <p:sldId id="275" r:id="rId27"/>
    <p:sldId id="294" r:id="rId28"/>
    <p:sldId id="293" r:id="rId29"/>
    <p:sldId id="295" r:id="rId30"/>
    <p:sldId id="274" r:id="rId31"/>
    <p:sldId id="297" r:id="rId32"/>
    <p:sldId id="296" r:id="rId33"/>
    <p:sldId id="278" r:id="rId34"/>
    <p:sldId id="282" r:id="rId35"/>
    <p:sldId id="281" r:id="rId36"/>
    <p:sldId id="300" r:id="rId37"/>
    <p:sldId id="261" r:id="rId38"/>
    <p:sldId id="267" r:id="rId39"/>
    <p:sldId id="268" r:id="rId40"/>
    <p:sldId id="321" r:id="rId41"/>
    <p:sldId id="263" r:id="rId42"/>
    <p:sldId id="269" r:id="rId43"/>
    <p:sldId id="301" r:id="rId44"/>
    <p:sldId id="298" r:id="rId45"/>
    <p:sldId id="266" r:id="rId46"/>
    <p:sldId id="284" r:id="rId47"/>
    <p:sldId id="285" r:id="rId48"/>
    <p:sldId id="299" r:id="rId49"/>
    <p:sldId id="286" r:id="rId50"/>
    <p:sldId id="30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63527" autoAdjust="0"/>
  </p:normalViewPr>
  <p:slideViewPr>
    <p:cSldViewPr showGuides="1">
      <p:cViewPr varScale="1">
        <p:scale>
          <a:sx n="69" d="100"/>
          <a:sy n="69" d="100"/>
        </p:scale>
        <p:origin x="257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E3FB4-0DBA-4970-B1CF-0B93FDAB43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B41B736-D327-4B53-8C43-EFF3C4479E5E}">
      <dgm:prSet/>
      <dgm:spPr/>
      <dgm:t>
        <a:bodyPr/>
        <a:lstStyle/>
        <a:p>
          <a:pPr rtl="0"/>
          <a:r>
            <a:rPr lang="en-US" b="1" dirty="0"/>
            <a:t>1. Build survey</a:t>
          </a:r>
        </a:p>
      </dgm:t>
    </dgm:pt>
    <dgm:pt modelId="{0C84304B-465D-4840-876E-51AFBAB91A12}" type="parTrans" cxnId="{5B1459E0-B08F-4C45-977F-219E44E21DF1}">
      <dgm:prSet/>
      <dgm:spPr/>
      <dgm:t>
        <a:bodyPr/>
        <a:lstStyle/>
        <a:p>
          <a:endParaRPr lang="en-US"/>
        </a:p>
      </dgm:t>
    </dgm:pt>
    <dgm:pt modelId="{6A0303B5-5D42-4930-90B3-2DDEC1E5E36A}" type="sibTrans" cxnId="{5B1459E0-B08F-4C45-977F-219E44E21DF1}">
      <dgm:prSet/>
      <dgm:spPr/>
      <dgm:t>
        <a:bodyPr/>
        <a:lstStyle/>
        <a:p>
          <a:endParaRPr lang="en-US"/>
        </a:p>
      </dgm:t>
    </dgm:pt>
    <dgm:pt modelId="{6104013E-BEA0-4E7E-8C5D-12B2568AD7C0}">
      <dgm:prSet/>
      <dgm:spPr/>
      <dgm:t>
        <a:bodyPr/>
        <a:lstStyle/>
        <a:p>
          <a:pPr rtl="0"/>
          <a:r>
            <a:rPr lang="en-US" dirty="0"/>
            <a:t>Compose questions &amp; define branching scenarios.</a:t>
          </a:r>
        </a:p>
      </dgm:t>
    </dgm:pt>
    <dgm:pt modelId="{6D1491E6-1F0E-461D-8BAD-588F4FFFF704}" type="parTrans" cxnId="{09B430A7-6C44-4E41-B4C1-83A25E2F7951}">
      <dgm:prSet/>
      <dgm:spPr/>
      <dgm:t>
        <a:bodyPr/>
        <a:lstStyle/>
        <a:p>
          <a:endParaRPr lang="en-US"/>
        </a:p>
      </dgm:t>
    </dgm:pt>
    <dgm:pt modelId="{9CE17AA1-1286-4C40-8A07-6227A21250A4}" type="sibTrans" cxnId="{09B430A7-6C44-4E41-B4C1-83A25E2F7951}">
      <dgm:prSet/>
      <dgm:spPr/>
      <dgm:t>
        <a:bodyPr/>
        <a:lstStyle/>
        <a:p>
          <a:endParaRPr lang="en-US"/>
        </a:p>
      </dgm:t>
    </dgm:pt>
    <dgm:pt modelId="{B382FD03-BF5D-47DE-AB6D-B725484E253D}">
      <dgm:prSet/>
      <dgm:spPr/>
      <dgm:t>
        <a:bodyPr/>
        <a:lstStyle/>
        <a:p>
          <a:pPr rtl="0"/>
          <a:r>
            <a:rPr lang="en-US" b="1" dirty="0"/>
            <a:t>2. Test survey</a:t>
          </a:r>
        </a:p>
      </dgm:t>
    </dgm:pt>
    <dgm:pt modelId="{72E22ED0-533A-49F3-A0AC-858550067989}" type="parTrans" cxnId="{029D975D-B1A7-48FB-81A2-7F89B9A745FD}">
      <dgm:prSet/>
      <dgm:spPr/>
      <dgm:t>
        <a:bodyPr/>
        <a:lstStyle/>
        <a:p>
          <a:endParaRPr lang="en-US"/>
        </a:p>
      </dgm:t>
    </dgm:pt>
    <dgm:pt modelId="{8E67A38B-D04C-4D18-905C-13E3C4C1A2C9}" type="sibTrans" cxnId="{029D975D-B1A7-48FB-81A2-7F89B9A745FD}">
      <dgm:prSet/>
      <dgm:spPr/>
      <dgm:t>
        <a:bodyPr/>
        <a:lstStyle/>
        <a:p>
          <a:endParaRPr lang="en-US"/>
        </a:p>
      </dgm:t>
    </dgm:pt>
    <dgm:pt modelId="{1A9075FE-A92D-4471-B6A2-D48E07D09643}">
      <dgm:prSet/>
      <dgm:spPr/>
      <dgm:t>
        <a:bodyPr/>
        <a:lstStyle/>
        <a:p>
          <a:pPr rtl="0"/>
          <a:r>
            <a:rPr lang="en-US" dirty="0"/>
            <a:t>Have 2-5 members test survey.</a:t>
          </a:r>
        </a:p>
      </dgm:t>
    </dgm:pt>
    <dgm:pt modelId="{4FBB7BCE-1699-4635-AA9F-55123F2CA6D4}" type="parTrans" cxnId="{3A9C47DD-7DA9-4A40-BD05-D5520E83EAEB}">
      <dgm:prSet/>
      <dgm:spPr/>
      <dgm:t>
        <a:bodyPr/>
        <a:lstStyle/>
        <a:p>
          <a:endParaRPr lang="en-US"/>
        </a:p>
      </dgm:t>
    </dgm:pt>
    <dgm:pt modelId="{AD785152-60F5-4B00-9F5D-4DB93B14BE15}" type="sibTrans" cxnId="{3A9C47DD-7DA9-4A40-BD05-D5520E83EAEB}">
      <dgm:prSet/>
      <dgm:spPr/>
      <dgm:t>
        <a:bodyPr/>
        <a:lstStyle/>
        <a:p>
          <a:endParaRPr lang="en-US"/>
        </a:p>
      </dgm:t>
    </dgm:pt>
    <dgm:pt modelId="{6A0FFE38-9577-4A55-AB34-617611E67F0E}">
      <dgm:prSet/>
      <dgm:spPr/>
      <dgm:t>
        <a:bodyPr/>
        <a:lstStyle/>
        <a:p>
          <a:pPr rtl="0"/>
          <a:r>
            <a:rPr lang="en-US" dirty="0"/>
            <a:t>Check question wording (can be done beforehand) and branching questions.</a:t>
          </a:r>
        </a:p>
      </dgm:t>
    </dgm:pt>
    <dgm:pt modelId="{31F8DBE8-7DC5-4B6E-BE8F-EE2D5C90057D}" type="parTrans" cxnId="{2C995328-B7D0-4B62-A134-81A58B3A5CA5}">
      <dgm:prSet/>
      <dgm:spPr/>
      <dgm:t>
        <a:bodyPr/>
        <a:lstStyle/>
        <a:p>
          <a:endParaRPr lang="en-US"/>
        </a:p>
      </dgm:t>
    </dgm:pt>
    <dgm:pt modelId="{E6DAB4F5-9F6F-4307-A849-2C2606E2813A}" type="sibTrans" cxnId="{2C995328-B7D0-4B62-A134-81A58B3A5CA5}">
      <dgm:prSet/>
      <dgm:spPr/>
      <dgm:t>
        <a:bodyPr/>
        <a:lstStyle/>
        <a:p>
          <a:endParaRPr lang="en-US"/>
        </a:p>
      </dgm:t>
    </dgm:pt>
    <dgm:pt modelId="{6306885A-201D-429A-AABC-96A1DB15E715}">
      <dgm:prSet/>
      <dgm:spPr/>
      <dgm:t>
        <a:bodyPr/>
        <a:lstStyle/>
        <a:p>
          <a:pPr rtl="0"/>
          <a:r>
            <a:rPr lang="en-US" dirty="0"/>
            <a:t>Time survey for accurate results.</a:t>
          </a:r>
        </a:p>
      </dgm:t>
    </dgm:pt>
    <dgm:pt modelId="{C78A4B76-BB28-4A48-AEA0-6D2C7F8FE2FF}" type="parTrans" cxnId="{C78E10F9-84D0-404A-AC59-91208DA90F7E}">
      <dgm:prSet/>
      <dgm:spPr/>
      <dgm:t>
        <a:bodyPr/>
        <a:lstStyle/>
        <a:p>
          <a:endParaRPr lang="en-US"/>
        </a:p>
      </dgm:t>
    </dgm:pt>
    <dgm:pt modelId="{61039306-843E-4282-81CF-154929A42DAD}" type="sibTrans" cxnId="{C78E10F9-84D0-404A-AC59-91208DA90F7E}">
      <dgm:prSet/>
      <dgm:spPr/>
      <dgm:t>
        <a:bodyPr/>
        <a:lstStyle/>
        <a:p>
          <a:endParaRPr lang="en-US"/>
        </a:p>
      </dgm:t>
    </dgm:pt>
    <dgm:pt modelId="{0FFE91BF-F9F5-4BF0-828F-F60BE3B3FC80}">
      <dgm:prSet/>
      <dgm:spPr/>
      <dgm:t>
        <a:bodyPr/>
        <a:lstStyle/>
        <a:p>
          <a:pPr rtl="0"/>
          <a:r>
            <a:rPr lang="en-US" dirty="0"/>
            <a:t>Keep surveys to 10-15 minutes max, even demographic ones. Otherwise, users may lose interest. </a:t>
          </a:r>
        </a:p>
      </dgm:t>
    </dgm:pt>
    <dgm:pt modelId="{C6D87F55-930A-46D5-BC85-8131F1C5CAB3}" type="parTrans" cxnId="{0B5C29D1-3AD9-4E83-92FE-5C25129CCCB8}">
      <dgm:prSet/>
      <dgm:spPr/>
      <dgm:t>
        <a:bodyPr/>
        <a:lstStyle/>
        <a:p>
          <a:endParaRPr lang="en-US"/>
        </a:p>
      </dgm:t>
    </dgm:pt>
    <dgm:pt modelId="{BA7BE26B-38B2-4AFD-9089-C51B93F89B0E}" type="sibTrans" cxnId="{0B5C29D1-3AD9-4E83-92FE-5C25129CCCB8}">
      <dgm:prSet/>
      <dgm:spPr/>
      <dgm:t>
        <a:bodyPr/>
        <a:lstStyle/>
        <a:p>
          <a:endParaRPr lang="en-US"/>
        </a:p>
      </dgm:t>
    </dgm:pt>
    <dgm:pt modelId="{63ADBD32-AE9D-478B-AECF-5F5DD45345F3}">
      <dgm:prSet/>
      <dgm:spPr/>
      <dgm:t>
        <a:bodyPr/>
        <a:lstStyle/>
        <a:p>
          <a:pPr rtl="0"/>
          <a:r>
            <a:rPr lang="en-US" dirty="0"/>
            <a:t>Keep short enough to complete in one sitting.</a:t>
          </a:r>
        </a:p>
      </dgm:t>
    </dgm:pt>
    <dgm:pt modelId="{A7826185-45A5-41C5-8721-7A8A7DAAAC96}" type="parTrans" cxnId="{6A41446C-F8F2-4617-B3BC-067418952FA0}">
      <dgm:prSet/>
      <dgm:spPr/>
      <dgm:t>
        <a:bodyPr/>
        <a:lstStyle/>
        <a:p>
          <a:endParaRPr lang="en-US"/>
        </a:p>
      </dgm:t>
    </dgm:pt>
    <dgm:pt modelId="{BB27A0C8-5D5F-4911-874E-CA350D0C52E0}" type="sibTrans" cxnId="{6A41446C-F8F2-4617-B3BC-067418952FA0}">
      <dgm:prSet/>
      <dgm:spPr/>
      <dgm:t>
        <a:bodyPr/>
        <a:lstStyle/>
        <a:p>
          <a:endParaRPr lang="en-US"/>
        </a:p>
      </dgm:t>
    </dgm:pt>
    <dgm:pt modelId="{C4B5D907-8805-463A-8831-3AFFF983F406}" type="pres">
      <dgm:prSet presAssocID="{D2CE3FB4-0DBA-4970-B1CF-0B93FDAB43F7}" presName="Name0" presStyleCnt="0">
        <dgm:presLayoutVars>
          <dgm:dir/>
          <dgm:animLvl val="lvl"/>
          <dgm:resizeHandles val="exact"/>
        </dgm:presLayoutVars>
      </dgm:prSet>
      <dgm:spPr/>
    </dgm:pt>
    <dgm:pt modelId="{3878ADFB-C8C7-49EA-9170-77103CA3456A}" type="pres">
      <dgm:prSet presAssocID="{7B41B736-D327-4B53-8C43-EFF3C4479E5E}" presName="linNode" presStyleCnt="0"/>
      <dgm:spPr/>
    </dgm:pt>
    <dgm:pt modelId="{BBBF5F33-00B3-42E9-8EEC-84449068C251}" type="pres">
      <dgm:prSet presAssocID="{7B41B736-D327-4B53-8C43-EFF3C4479E5E}" presName="parentText" presStyleLbl="node1" presStyleIdx="0" presStyleCnt="2">
        <dgm:presLayoutVars>
          <dgm:chMax val="1"/>
          <dgm:bulletEnabled val="1"/>
        </dgm:presLayoutVars>
      </dgm:prSet>
      <dgm:spPr/>
    </dgm:pt>
    <dgm:pt modelId="{248E7A31-0CBF-426E-B8AA-5088BD64C809}" type="pres">
      <dgm:prSet presAssocID="{7B41B736-D327-4B53-8C43-EFF3C4479E5E}" presName="descendantText" presStyleLbl="alignAccFollowNode1" presStyleIdx="0" presStyleCnt="2">
        <dgm:presLayoutVars>
          <dgm:bulletEnabled val="1"/>
        </dgm:presLayoutVars>
      </dgm:prSet>
      <dgm:spPr/>
    </dgm:pt>
    <dgm:pt modelId="{FC37367D-E27B-4931-857E-BCEE7410A588}" type="pres">
      <dgm:prSet presAssocID="{6A0303B5-5D42-4930-90B3-2DDEC1E5E36A}" presName="sp" presStyleCnt="0"/>
      <dgm:spPr/>
    </dgm:pt>
    <dgm:pt modelId="{9ABC252D-99A9-41AB-AA10-CE6E656EB4DE}" type="pres">
      <dgm:prSet presAssocID="{B382FD03-BF5D-47DE-AB6D-B725484E253D}" presName="linNode" presStyleCnt="0"/>
      <dgm:spPr/>
    </dgm:pt>
    <dgm:pt modelId="{EC6EC783-C01A-40A5-967A-8361CDF68744}" type="pres">
      <dgm:prSet presAssocID="{B382FD03-BF5D-47DE-AB6D-B725484E253D}" presName="parentText" presStyleLbl="node1" presStyleIdx="1" presStyleCnt="2">
        <dgm:presLayoutVars>
          <dgm:chMax val="1"/>
          <dgm:bulletEnabled val="1"/>
        </dgm:presLayoutVars>
      </dgm:prSet>
      <dgm:spPr/>
    </dgm:pt>
    <dgm:pt modelId="{0BA2C08B-B48E-4ABB-B02A-1D9DEECC398A}" type="pres">
      <dgm:prSet presAssocID="{B382FD03-BF5D-47DE-AB6D-B725484E253D}" presName="descendantText" presStyleLbl="alignAccFollowNode1" presStyleIdx="1" presStyleCnt="2">
        <dgm:presLayoutVars>
          <dgm:bulletEnabled val="1"/>
        </dgm:presLayoutVars>
      </dgm:prSet>
      <dgm:spPr/>
    </dgm:pt>
  </dgm:ptLst>
  <dgm:cxnLst>
    <dgm:cxn modelId="{FEF40D0C-3CAD-4DA1-82E5-D15F30B75C0E}" type="presOf" srcId="{D2CE3FB4-0DBA-4970-B1CF-0B93FDAB43F7}" destId="{C4B5D907-8805-463A-8831-3AFFF983F406}" srcOrd="0" destOrd="0" presId="urn:microsoft.com/office/officeart/2005/8/layout/vList5"/>
    <dgm:cxn modelId="{CDA8DF0C-90D0-4572-93CB-711A61B92A78}" type="presOf" srcId="{B382FD03-BF5D-47DE-AB6D-B725484E253D}" destId="{EC6EC783-C01A-40A5-967A-8361CDF68744}" srcOrd="0" destOrd="0" presId="urn:microsoft.com/office/officeart/2005/8/layout/vList5"/>
    <dgm:cxn modelId="{2C995328-B7D0-4B62-A134-81A58B3A5CA5}" srcId="{B382FD03-BF5D-47DE-AB6D-B725484E253D}" destId="{6A0FFE38-9577-4A55-AB34-617611E67F0E}" srcOrd="1" destOrd="0" parTransId="{31F8DBE8-7DC5-4B6E-BE8F-EE2D5C90057D}" sibTransId="{E6DAB4F5-9F6F-4307-A849-2C2606E2813A}"/>
    <dgm:cxn modelId="{A260EF30-A004-4B9C-8FA9-B3D72728FD2A}" type="presOf" srcId="{6A0FFE38-9577-4A55-AB34-617611E67F0E}" destId="{0BA2C08B-B48E-4ABB-B02A-1D9DEECC398A}" srcOrd="0" destOrd="1" presId="urn:microsoft.com/office/officeart/2005/8/layout/vList5"/>
    <dgm:cxn modelId="{ADB0A839-5889-4FE5-BF2C-39A7F24F943E}" type="presOf" srcId="{6104013E-BEA0-4E7E-8C5D-12B2568AD7C0}" destId="{248E7A31-0CBF-426E-B8AA-5088BD64C809}" srcOrd="0" destOrd="0" presId="urn:microsoft.com/office/officeart/2005/8/layout/vList5"/>
    <dgm:cxn modelId="{029D975D-B1A7-48FB-81A2-7F89B9A745FD}" srcId="{D2CE3FB4-0DBA-4970-B1CF-0B93FDAB43F7}" destId="{B382FD03-BF5D-47DE-AB6D-B725484E253D}" srcOrd="1" destOrd="0" parTransId="{72E22ED0-533A-49F3-A0AC-858550067989}" sibTransId="{8E67A38B-D04C-4D18-905C-13E3C4C1A2C9}"/>
    <dgm:cxn modelId="{E8E69A45-BD40-4E30-B302-B385B311C5EB}" type="presOf" srcId="{63ADBD32-AE9D-478B-AECF-5F5DD45345F3}" destId="{248E7A31-0CBF-426E-B8AA-5088BD64C809}" srcOrd="0" destOrd="2" presId="urn:microsoft.com/office/officeart/2005/8/layout/vList5"/>
    <dgm:cxn modelId="{6A41446C-F8F2-4617-B3BC-067418952FA0}" srcId="{7B41B736-D327-4B53-8C43-EFF3C4479E5E}" destId="{63ADBD32-AE9D-478B-AECF-5F5DD45345F3}" srcOrd="2" destOrd="0" parTransId="{A7826185-45A5-41C5-8721-7A8A7DAAAC96}" sibTransId="{BB27A0C8-5D5F-4911-874E-CA350D0C52E0}"/>
    <dgm:cxn modelId="{6BBD1F4F-266D-47E1-8AAD-962EE69585A0}" type="presOf" srcId="{6306885A-201D-429A-AABC-96A1DB15E715}" destId="{0BA2C08B-B48E-4ABB-B02A-1D9DEECC398A}" srcOrd="0" destOrd="2" presId="urn:microsoft.com/office/officeart/2005/8/layout/vList5"/>
    <dgm:cxn modelId="{07095B73-4CC1-4848-B959-CACE932298ED}" type="presOf" srcId="{1A9075FE-A92D-4471-B6A2-D48E07D09643}" destId="{0BA2C08B-B48E-4ABB-B02A-1D9DEECC398A}" srcOrd="0" destOrd="0" presId="urn:microsoft.com/office/officeart/2005/8/layout/vList5"/>
    <dgm:cxn modelId="{244F3F79-D084-4BC8-B1F5-B5491F531046}" type="presOf" srcId="{0FFE91BF-F9F5-4BF0-828F-F60BE3B3FC80}" destId="{248E7A31-0CBF-426E-B8AA-5088BD64C809}" srcOrd="0" destOrd="1" presId="urn:microsoft.com/office/officeart/2005/8/layout/vList5"/>
    <dgm:cxn modelId="{09B430A7-6C44-4E41-B4C1-83A25E2F7951}" srcId="{7B41B736-D327-4B53-8C43-EFF3C4479E5E}" destId="{6104013E-BEA0-4E7E-8C5D-12B2568AD7C0}" srcOrd="0" destOrd="0" parTransId="{6D1491E6-1F0E-461D-8BAD-588F4FFFF704}" sibTransId="{9CE17AA1-1286-4C40-8A07-6227A21250A4}"/>
    <dgm:cxn modelId="{F302B1B9-63F5-4D6C-A154-F267C9B7C974}" type="presOf" srcId="{7B41B736-D327-4B53-8C43-EFF3C4479E5E}" destId="{BBBF5F33-00B3-42E9-8EEC-84449068C251}" srcOrd="0" destOrd="0" presId="urn:microsoft.com/office/officeart/2005/8/layout/vList5"/>
    <dgm:cxn modelId="{0B5C29D1-3AD9-4E83-92FE-5C25129CCCB8}" srcId="{7B41B736-D327-4B53-8C43-EFF3C4479E5E}" destId="{0FFE91BF-F9F5-4BF0-828F-F60BE3B3FC80}" srcOrd="1" destOrd="0" parTransId="{C6D87F55-930A-46D5-BC85-8131F1C5CAB3}" sibTransId="{BA7BE26B-38B2-4AFD-9089-C51B93F89B0E}"/>
    <dgm:cxn modelId="{3A9C47DD-7DA9-4A40-BD05-D5520E83EAEB}" srcId="{B382FD03-BF5D-47DE-AB6D-B725484E253D}" destId="{1A9075FE-A92D-4471-B6A2-D48E07D09643}" srcOrd="0" destOrd="0" parTransId="{4FBB7BCE-1699-4635-AA9F-55123F2CA6D4}" sibTransId="{AD785152-60F5-4B00-9F5D-4DB93B14BE15}"/>
    <dgm:cxn modelId="{5B1459E0-B08F-4C45-977F-219E44E21DF1}" srcId="{D2CE3FB4-0DBA-4970-B1CF-0B93FDAB43F7}" destId="{7B41B736-D327-4B53-8C43-EFF3C4479E5E}" srcOrd="0" destOrd="0" parTransId="{0C84304B-465D-4840-876E-51AFBAB91A12}" sibTransId="{6A0303B5-5D42-4930-90B3-2DDEC1E5E36A}"/>
    <dgm:cxn modelId="{C78E10F9-84D0-404A-AC59-91208DA90F7E}" srcId="{B382FD03-BF5D-47DE-AB6D-B725484E253D}" destId="{6306885A-201D-429A-AABC-96A1DB15E715}" srcOrd="2" destOrd="0" parTransId="{C78A4B76-BB28-4A48-AEA0-6D2C7F8FE2FF}" sibTransId="{61039306-843E-4282-81CF-154929A42DAD}"/>
    <dgm:cxn modelId="{D8178F76-91C0-46D0-AC4D-25D55318CBAD}" type="presParOf" srcId="{C4B5D907-8805-463A-8831-3AFFF983F406}" destId="{3878ADFB-C8C7-49EA-9170-77103CA3456A}" srcOrd="0" destOrd="0" presId="urn:microsoft.com/office/officeart/2005/8/layout/vList5"/>
    <dgm:cxn modelId="{515DDB21-4570-414E-8EC4-EEABCADC729D}" type="presParOf" srcId="{3878ADFB-C8C7-49EA-9170-77103CA3456A}" destId="{BBBF5F33-00B3-42E9-8EEC-84449068C251}" srcOrd="0" destOrd="0" presId="urn:microsoft.com/office/officeart/2005/8/layout/vList5"/>
    <dgm:cxn modelId="{8C48C58A-18C4-47B6-9731-E434D7E83819}" type="presParOf" srcId="{3878ADFB-C8C7-49EA-9170-77103CA3456A}" destId="{248E7A31-0CBF-426E-B8AA-5088BD64C809}" srcOrd="1" destOrd="0" presId="urn:microsoft.com/office/officeart/2005/8/layout/vList5"/>
    <dgm:cxn modelId="{E7A44567-51EA-4F7B-B278-330B69E931E9}" type="presParOf" srcId="{C4B5D907-8805-463A-8831-3AFFF983F406}" destId="{FC37367D-E27B-4931-857E-BCEE7410A588}" srcOrd="1" destOrd="0" presId="urn:microsoft.com/office/officeart/2005/8/layout/vList5"/>
    <dgm:cxn modelId="{4BF7EEBF-417E-4C3C-ADAE-943DDD246D38}" type="presParOf" srcId="{C4B5D907-8805-463A-8831-3AFFF983F406}" destId="{9ABC252D-99A9-41AB-AA10-CE6E656EB4DE}" srcOrd="2" destOrd="0" presId="urn:microsoft.com/office/officeart/2005/8/layout/vList5"/>
    <dgm:cxn modelId="{62BFB07E-4386-4B63-A5A5-B24F97428FFC}" type="presParOf" srcId="{9ABC252D-99A9-41AB-AA10-CE6E656EB4DE}" destId="{EC6EC783-C01A-40A5-967A-8361CDF68744}" srcOrd="0" destOrd="0" presId="urn:microsoft.com/office/officeart/2005/8/layout/vList5"/>
    <dgm:cxn modelId="{16768416-3E71-470F-964B-9C8F3C53A84A}" type="presParOf" srcId="{9ABC252D-99A9-41AB-AA10-CE6E656EB4DE}" destId="{0BA2C08B-B48E-4ABB-B02A-1D9DEECC398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444577-63CF-449C-8B0C-F644DDA8AB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DCC8670-2540-44B4-A6CF-542775C1A5A5}">
      <dgm:prSet/>
      <dgm:spPr/>
      <dgm:t>
        <a:bodyPr/>
        <a:lstStyle/>
        <a:p>
          <a:pPr rtl="0"/>
          <a:r>
            <a:rPr lang="en-US" b="1" dirty="0"/>
            <a:t>3. Send email to intended audience</a:t>
          </a:r>
        </a:p>
      </dgm:t>
    </dgm:pt>
    <dgm:pt modelId="{79C96B38-C9A7-4030-8EBF-BBB26EFD2E5B}" type="parTrans" cxnId="{51A62828-4828-4A82-BA84-B9519E40381E}">
      <dgm:prSet/>
      <dgm:spPr/>
      <dgm:t>
        <a:bodyPr/>
        <a:lstStyle/>
        <a:p>
          <a:endParaRPr lang="en-US"/>
        </a:p>
      </dgm:t>
    </dgm:pt>
    <dgm:pt modelId="{804209F3-154A-426D-BC22-18243F44A819}" type="sibTrans" cxnId="{51A62828-4828-4A82-BA84-B9519E40381E}">
      <dgm:prSet/>
      <dgm:spPr/>
      <dgm:t>
        <a:bodyPr/>
        <a:lstStyle/>
        <a:p>
          <a:endParaRPr lang="en-US"/>
        </a:p>
      </dgm:t>
    </dgm:pt>
    <dgm:pt modelId="{C373A0A4-CC92-4D35-91F5-F4B53E26FAD9}">
      <dgm:prSet/>
      <dgm:spPr/>
      <dgm:t>
        <a:bodyPr/>
        <a:lstStyle/>
        <a:p>
          <a:pPr rtl="0"/>
          <a:r>
            <a:rPr lang="en-US" dirty="0"/>
            <a:t>Survey purpose, link, deadline</a:t>
          </a:r>
        </a:p>
      </dgm:t>
    </dgm:pt>
    <dgm:pt modelId="{CDE426D8-A56B-4256-9CE5-4A8621C51CBF}" type="parTrans" cxnId="{46A46419-42BD-46D3-A57A-4188EC410E1E}">
      <dgm:prSet/>
      <dgm:spPr/>
      <dgm:t>
        <a:bodyPr/>
        <a:lstStyle/>
        <a:p>
          <a:endParaRPr lang="en-US"/>
        </a:p>
      </dgm:t>
    </dgm:pt>
    <dgm:pt modelId="{998BCA36-3FF6-409B-821C-904AD40B356B}" type="sibTrans" cxnId="{46A46419-42BD-46D3-A57A-4188EC410E1E}">
      <dgm:prSet/>
      <dgm:spPr/>
      <dgm:t>
        <a:bodyPr/>
        <a:lstStyle/>
        <a:p>
          <a:endParaRPr lang="en-US"/>
        </a:p>
      </dgm:t>
    </dgm:pt>
    <dgm:pt modelId="{6CA3B7FC-6D06-44DA-8A68-574F1F5D9883}">
      <dgm:prSet/>
      <dgm:spPr/>
      <dgm:t>
        <a:bodyPr/>
        <a:lstStyle/>
        <a:p>
          <a:pPr rtl="0"/>
          <a:r>
            <a:rPr lang="en-US" dirty="0"/>
            <a:t>ALWAYS inform user of survey length - demonstrates respect for their time.</a:t>
          </a:r>
        </a:p>
      </dgm:t>
    </dgm:pt>
    <dgm:pt modelId="{3D801753-31A5-4729-8987-BF02244C4847}" type="parTrans" cxnId="{23E62502-718D-4E84-A440-7E4908A3C005}">
      <dgm:prSet/>
      <dgm:spPr/>
      <dgm:t>
        <a:bodyPr/>
        <a:lstStyle/>
        <a:p>
          <a:endParaRPr lang="en-US"/>
        </a:p>
      </dgm:t>
    </dgm:pt>
    <dgm:pt modelId="{330B73EF-B3B2-45A2-A182-489517B25D9F}" type="sibTrans" cxnId="{23E62502-718D-4E84-A440-7E4908A3C005}">
      <dgm:prSet/>
      <dgm:spPr/>
      <dgm:t>
        <a:bodyPr/>
        <a:lstStyle/>
        <a:p>
          <a:endParaRPr lang="en-US"/>
        </a:p>
      </dgm:t>
    </dgm:pt>
    <dgm:pt modelId="{21FEB331-F84A-415E-85A2-AD406E3B500D}">
      <dgm:prSet/>
      <dgm:spPr/>
      <dgm:t>
        <a:bodyPr/>
        <a:lstStyle/>
        <a:p>
          <a:pPr rtl="0"/>
          <a:r>
            <a:rPr lang="en-US" b="1" dirty="0"/>
            <a:t>4. Keep eye on response rate</a:t>
          </a:r>
        </a:p>
      </dgm:t>
    </dgm:pt>
    <dgm:pt modelId="{40C329A8-26A7-44D9-A4E8-99AFA6930AAB}" type="parTrans" cxnId="{1DE7C026-164F-4651-8EEC-43617D67ED9E}">
      <dgm:prSet/>
      <dgm:spPr/>
      <dgm:t>
        <a:bodyPr/>
        <a:lstStyle/>
        <a:p>
          <a:endParaRPr lang="en-US"/>
        </a:p>
      </dgm:t>
    </dgm:pt>
    <dgm:pt modelId="{04D92E62-9AC3-47F0-9391-84299F17B5F9}" type="sibTrans" cxnId="{1DE7C026-164F-4651-8EEC-43617D67ED9E}">
      <dgm:prSet/>
      <dgm:spPr/>
      <dgm:t>
        <a:bodyPr/>
        <a:lstStyle/>
        <a:p>
          <a:endParaRPr lang="en-US"/>
        </a:p>
      </dgm:t>
    </dgm:pt>
    <dgm:pt modelId="{96C500F4-7FB2-4AAB-8198-B7A6D34DA597}">
      <dgm:prSet/>
      <dgm:spPr/>
      <dgm:t>
        <a:bodyPr/>
        <a:lstStyle/>
        <a:p>
          <a:pPr rtl="0"/>
          <a:r>
            <a:rPr lang="en-US" dirty="0"/>
            <a:t>Low response? Share link on community website.</a:t>
          </a:r>
        </a:p>
      </dgm:t>
    </dgm:pt>
    <dgm:pt modelId="{4D002A3F-92D8-4F9F-8244-04FEF4AA2DF3}" type="parTrans" cxnId="{CDE30EEA-9584-4FE9-8B9C-07A22D018E32}">
      <dgm:prSet/>
      <dgm:spPr/>
      <dgm:t>
        <a:bodyPr/>
        <a:lstStyle/>
        <a:p>
          <a:endParaRPr lang="en-US"/>
        </a:p>
      </dgm:t>
    </dgm:pt>
    <dgm:pt modelId="{84DD19AC-EB9C-40D9-BCF1-47B76FC72E2E}" type="sibTrans" cxnId="{CDE30EEA-9584-4FE9-8B9C-07A22D018E32}">
      <dgm:prSet/>
      <dgm:spPr/>
      <dgm:t>
        <a:bodyPr/>
        <a:lstStyle/>
        <a:p>
          <a:endParaRPr lang="en-US"/>
        </a:p>
      </dgm:t>
    </dgm:pt>
    <dgm:pt modelId="{09E5FF71-A9BE-4401-B13C-2CF4D0CB4C10}">
      <dgm:prSet/>
      <dgm:spPr/>
      <dgm:t>
        <a:bodyPr/>
        <a:lstStyle/>
        <a:p>
          <a:pPr rtl="0"/>
          <a:r>
            <a:rPr lang="en-US" dirty="0"/>
            <a:t>BEWARE! Consider risks of non-members answering the survey.</a:t>
          </a:r>
        </a:p>
      </dgm:t>
    </dgm:pt>
    <dgm:pt modelId="{A2180A8F-0A43-4E6F-9650-31B7B981EE97}" type="parTrans" cxnId="{0432128E-AE03-4892-A7C4-ACD60EB153BA}">
      <dgm:prSet/>
      <dgm:spPr/>
      <dgm:t>
        <a:bodyPr/>
        <a:lstStyle/>
        <a:p>
          <a:endParaRPr lang="en-US"/>
        </a:p>
      </dgm:t>
    </dgm:pt>
    <dgm:pt modelId="{5E03DD70-DD21-4A3A-895B-8BE1DE4D4C61}" type="sibTrans" cxnId="{0432128E-AE03-4892-A7C4-ACD60EB153BA}">
      <dgm:prSet/>
      <dgm:spPr/>
      <dgm:t>
        <a:bodyPr/>
        <a:lstStyle/>
        <a:p>
          <a:endParaRPr lang="en-US"/>
        </a:p>
      </dgm:t>
    </dgm:pt>
    <dgm:pt modelId="{1640C148-EEFE-4B08-AE8E-85A6FF4C2567}">
      <dgm:prSet/>
      <dgm:spPr/>
      <dgm:t>
        <a:bodyPr/>
        <a:lstStyle/>
        <a:p>
          <a:pPr rtl="0"/>
          <a:r>
            <a:rPr lang="en-US" dirty="0"/>
            <a:t>Incentives (if any)</a:t>
          </a:r>
        </a:p>
      </dgm:t>
    </dgm:pt>
    <dgm:pt modelId="{2AAC7245-8370-4868-A9BF-443A3A40F473}" type="parTrans" cxnId="{8E92B516-9546-473A-8CBC-F5CA1EEDF8CD}">
      <dgm:prSet/>
      <dgm:spPr/>
      <dgm:t>
        <a:bodyPr/>
        <a:lstStyle/>
        <a:p>
          <a:endParaRPr lang="en-US"/>
        </a:p>
      </dgm:t>
    </dgm:pt>
    <dgm:pt modelId="{C51E7A5F-B9A4-4D3D-B5F5-E7C4DE83813D}" type="sibTrans" cxnId="{8E92B516-9546-473A-8CBC-F5CA1EEDF8CD}">
      <dgm:prSet/>
      <dgm:spPr/>
      <dgm:t>
        <a:bodyPr/>
        <a:lstStyle/>
        <a:p>
          <a:endParaRPr lang="en-US"/>
        </a:p>
      </dgm:t>
    </dgm:pt>
    <dgm:pt modelId="{7745FFF2-C242-4685-91F0-A2FA0614299E}" type="pres">
      <dgm:prSet presAssocID="{34444577-63CF-449C-8B0C-F644DDA8AB01}" presName="Name0" presStyleCnt="0">
        <dgm:presLayoutVars>
          <dgm:dir/>
          <dgm:animLvl val="lvl"/>
          <dgm:resizeHandles val="exact"/>
        </dgm:presLayoutVars>
      </dgm:prSet>
      <dgm:spPr/>
    </dgm:pt>
    <dgm:pt modelId="{70AB4AD6-6A0B-4270-A41E-8904BB21D8AD}" type="pres">
      <dgm:prSet presAssocID="{6DCC8670-2540-44B4-A6CF-542775C1A5A5}" presName="linNode" presStyleCnt="0"/>
      <dgm:spPr/>
    </dgm:pt>
    <dgm:pt modelId="{279CA592-0711-4903-B4AC-986CDE847F5F}" type="pres">
      <dgm:prSet presAssocID="{6DCC8670-2540-44B4-A6CF-542775C1A5A5}" presName="parentText" presStyleLbl="node1" presStyleIdx="0" presStyleCnt="2">
        <dgm:presLayoutVars>
          <dgm:chMax val="1"/>
          <dgm:bulletEnabled val="1"/>
        </dgm:presLayoutVars>
      </dgm:prSet>
      <dgm:spPr/>
    </dgm:pt>
    <dgm:pt modelId="{E0123EAB-7A73-4D6F-87E7-788F251240A5}" type="pres">
      <dgm:prSet presAssocID="{6DCC8670-2540-44B4-A6CF-542775C1A5A5}" presName="descendantText" presStyleLbl="alignAccFollowNode1" presStyleIdx="0" presStyleCnt="2">
        <dgm:presLayoutVars>
          <dgm:bulletEnabled val="1"/>
        </dgm:presLayoutVars>
      </dgm:prSet>
      <dgm:spPr/>
    </dgm:pt>
    <dgm:pt modelId="{1D37051C-8A37-45CD-9147-7D95100F36EE}" type="pres">
      <dgm:prSet presAssocID="{804209F3-154A-426D-BC22-18243F44A819}" presName="sp" presStyleCnt="0"/>
      <dgm:spPr/>
    </dgm:pt>
    <dgm:pt modelId="{668497C9-7BFE-489B-80C6-F6C8B80FB784}" type="pres">
      <dgm:prSet presAssocID="{21FEB331-F84A-415E-85A2-AD406E3B500D}" presName="linNode" presStyleCnt="0"/>
      <dgm:spPr/>
    </dgm:pt>
    <dgm:pt modelId="{34C38A24-AC2D-4162-BF4D-8E4AFDF1F4C4}" type="pres">
      <dgm:prSet presAssocID="{21FEB331-F84A-415E-85A2-AD406E3B500D}" presName="parentText" presStyleLbl="node1" presStyleIdx="1" presStyleCnt="2">
        <dgm:presLayoutVars>
          <dgm:chMax val="1"/>
          <dgm:bulletEnabled val="1"/>
        </dgm:presLayoutVars>
      </dgm:prSet>
      <dgm:spPr/>
    </dgm:pt>
    <dgm:pt modelId="{F6DEEA0A-00EC-4311-A980-DB351A2441FC}" type="pres">
      <dgm:prSet presAssocID="{21FEB331-F84A-415E-85A2-AD406E3B500D}" presName="descendantText" presStyleLbl="alignAccFollowNode1" presStyleIdx="1" presStyleCnt="2">
        <dgm:presLayoutVars>
          <dgm:bulletEnabled val="1"/>
        </dgm:presLayoutVars>
      </dgm:prSet>
      <dgm:spPr/>
    </dgm:pt>
  </dgm:ptLst>
  <dgm:cxnLst>
    <dgm:cxn modelId="{23E62502-718D-4E84-A440-7E4908A3C005}" srcId="{6DCC8670-2540-44B4-A6CF-542775C1A5A5}" destId="{6CA3B7FC-6D06-44DA-8A68-574F1F5D9883}" srcOrd="2" destOrd="0" parTransId="{3D801753-31A5-4729-8987-BF02244C4847}" sibTransId="{330B73EF-B3B2-45A2-A182-489517B25D9F}"/>
    <dgm:cxn modelId="{8E92B516-9546-473A-8CBC-F5CA1EEDF8CD}" srcId="{6DCC8670-2540-44B4-A6CF-542775C1A5A5}" destId="{1640C148-EEFE-4B08-AE8E-85A6FF4C2567}" srcOrd="1" destOrd="0" parTransId="{2AAC7245-8370-4868-A9BF-443A3A40F473}" sibTransId="{C51E7A5F-B9A4-4D3D-B5F5-E7C4DE83813D}"/>
    <dgm:cxn modelId="{46A46419-42BD-46D3-A57A-4188EC410E1E}" srcId="{6DCC8670-2540-44B4-A6CF-542775C1A5A5}" destId="{C373A0A4-CC92-4D35-91F5-F4B53E26FAD9}" srcOrd="0" destOrd="0" parTransId="{CDE426D8-A56B-4256-9CE5-4A8621C51CBF}" sibTransId="{998BCA36-3FF6-409B-821C-904AD40B356B}"/>
    <dgm:cxn modelId="{1DE7C026-164F-4651-8EEC-43617D67ED9E}" srcId="{34444577-63CF-449C-8B0C-F644DDA8AB01}" destId="{21FEB331-F84A-415E-85A2-AD406E3B500D}" srcOrd="1" destOrd="0" parTransId="{40C329A8-26A7-44D9-A4E8-99AFA6930AAB}" sibTransId="{04D92E62-9AC3-47F0-9391-84299F17B5F9}"/>
    <dgm:cxn modelId="{51A62828-4828-4A82-BA84-B9519E40381E}" srcId="{34444577-63CF-449C-8B0C-F644DDA8AB01}" destId="{6DCC8670-2540-44B4-A6CF-542775C1A5A5}" srcOrd="0" destOrd="0" parTransId="{79C96B38-C9A7-4030-8EBF-BBB26EFD2E5B}" sibTransId="{804209F3-154A-426D-BC22-18243F44A819}"/>
    <dgm:cxn modelId="{A89BA328-F813-4840-8202-B8476E60CFC0}" type="presOf" srcId="{C373A0A4-CC92-4D35-91F5-F4B53E26FAD9}" destId="{E0123EAB-7A73-4D6F-87E7-788F251240A5}" srcOrd="0" destOrd="0" presId="urn:microsoft.com/office/officeart/2005/8/layout/vList5"/>
    <dgm:cxn modelId="{1E3FB339-A434-4BA9-9286-56C76B8730CE}" type="presOf" srcId="{21FEB331-F84A-415E-85A2-AD406E3B500D}" destId="{34C38A24-AC2D-4162-BF4D-8E4AFDF1F4C4}" srcOrd="0" destOrd="0" presId="urn:microsoft.com/office/officeart/2005/8/layout/vList5"/>
    <dgm:cxn modelId="{9CB81B69-6C18-4457-860E-18364F7732FB}" type="presOf" srcId="{1640C148-EEFE-4B08-AE8E-85A6FF4C2567}" destId="{E0123EAB-7A73-4D6F-87E7-788F251240A5}" srcOrd="0" destOrd="1" presId="urn:microsoft.com/office/officeart/2005/8/layout/vList5"/>
    <dgm:cxn modelId="{AC7FDD51-5153-461D-8051-F965FE8D35DB}" type="presOf" srcId="{6CA3B7FC-6D06-44DA-8A68-574F1F5D9883}" destId="{E0123EAB-7A73-4D6F-87E7-788F251240A5}" srcOrd="0" destOrd="2" presId="urn:microsoft.com/office/officeart/2005/8/layout/vList5"/>
    <dgm:cxn modelId="{8F369885-D574-4118-8F35-D1852EDA8686}" type="presOf" srcId="{34444577-63CF-449C-8B0C-F644DDA8AB01}" destId="{7745FFF2-C242-4685-91F0-A2FA0614299E}" srcOrd="0" destOrd="0" presId="urn:microsoft.com/office/officeart/2005/8/layout/vList5"/>
    <dgm:cxn modelId="{0432128E-AE03-4892-A7C4-ACD60EB153BA}" srcId="{21FEB331-F84A-415E-85A2-AD406E3B500D}" destId="{09E5FF71-A9BE-4401-B13C-2CF4D0CB4C10}" srcOrd="1" destOrd="0" parTransId="{A2180A8F-0A43-4E6F-9650-31B7B981EE97}" sibTransId="{5E03DD70-DD21-4A3A-895B-8BE1DE4D4C61}"/>
    <dgm:cxn modelId="{B7A7D2A5-14D0-424A-A704-E715233B2BC6}" type="presOf" srcId="{6DCC8670-2540-44B4-A6CF-542775C1A5A5}" destId="{279CA592-0711-4903-B4AC-986CDE847F5F}" srcOrd="0" destOrd="0" presId="urn:microsoft.com/office/officeart/2005/8/layout/vList5"/>
    <dgm:cxn modelId="{AF48D8AA-7104-4A8E-AAB9-D3159C0D4A41}" type="presOf" srcId="{09E5FF71-A9BE-4401-B13C-2CF4D0CB4C10}" destId="{F6DEEA0A-00EC-4311-A980-DB351A2441FC}" srcOrd="0" destOrd="1" presId="urn:microsoft.com/office/officeart/2005/8/layout/vList5"/>
    <dgm:cxn modelId="{CDE30EEA-9584-4FE9-8B9C-07A22D018E32}" srcId="{21FEB331-F84A-415E-85A2-AD406E3B500D}" destId="{96C500F4-7FB2-4AAB-8198-B7A6D34DA597}" srcOrd="0" destOrd="0" parTransId="{4D002A3F-92D8-4F9F-8244-04FEF4AA2DF3}" sibTransId="{84DD19AC-EB9C-40D9-BCF1-47B76FC72E2E}"/>
    <dgm:cxn modelId="{DEA12CFA-B158-49B0-9F3C-1B1C4FBF4991}" type="presOf" srcId="{96C500F4-7FB2-4AAB-8198-B7A6D34DA597}" destId="{F6DEEA0A-00EC-4311-A980-DB351A2441FC}" srcOrd="0" destOrd="0" presId="urn:microsoft.com/office/officeart/2005/8/layout/vList5"/>
    <dgm:cxn modelId="{9150A8B5-BF3C-4603-8C70-F64F6280CA1B}" type="presParOf" srcId="{7745FFF2-C242-4685-91F0-A2FA0614299E}" destId="{70AB4AD6-6A0B-4270-A41E-8904BB21D8AD}" srcOrd="0" destOrd="0" presId="urn:microsoft.com/office/officeart/2005/8/layout/vList5"/>
    <dgm:cxn modelId="{CC278BFE-5166-4994-BF32-8B0D868CE505}" type="presParOf" srcId="{70AB4AD6-6A0B-4270-A41E-8904BB21D8AD}" destId="{279CA592-0711-4903-B4AC-986CDE847F5F}" srcOrd="0" destOrd="0" presId="urn:microsoft.com/office/officeart/2005/8/layout/vList5"/>
    <dgm:cxn modelId="{4CC02631-F386-4767-8B86-15C1AE1EAE07}" type="presParOf" srcId="{70AB4AD6-6A0B-4270-A41E-8904BB21D8AD}" destId="{E0123EAB-7A73-4D6F-87E7-788F251240A5}" srcOrd="1" destOrd="0" presId="urn:microsoft.com/office/officeart/2005/8/layout/vList5"/>
    <dgm:cxn modelId="{5E38673F-71B3-4457-A3BD-0503D00B62B4}" type="presParOf" srcId="{7745FFF2-C242-4685-91F0-A2FA0614299E}" destId="{1D37051C-8A37-45CD-9147-7D95100F36EE}" srcOrd="1" destOrd="0" presId="urn:microsoft.com/office/officeart/2005/8/layout/vList5"/>
    <dgm:cxn modelId="{4130EACB-A310-442B-9111-0702421512D6}" type="presParOf" srcId="{7745FFF2-C242-4685-91F0-A2FA0614299E}" destId="{668497C9-7BFE-489B-80C6-F6C8B80FB784}" srcOrd="2" destOrd="0" presId="urn:microsoft.com/office/officeart/2005/8/layout/vList5"/>
    <dgm:cxn modelId="{183D9B34-3D29-4E2E-92DF-E24EC8B61F3A}" type="presParOf" srcId="{668497C9-7BFE-489B-80C6-F6C8B80FB784}" destId="{34C38A24-AC2D-4162-BF4D-8E4AFDF1F4C4}" srcOrd="0" destOrd="0" presId="urn:microsoft.com/office/officeart/2005/8/layout/vList5"/>
    <dgm:cxn modelId="{0604826D-180D-48F8-8692-68500058CFEE}" type="presParOf" srcId="{668497C9-7BFE-489B-80C6-F6C8B80FB784}" destId="{F6DEEA0A-00EC-4311-A980-DB351A2441F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9EE75D-99CC-49ED-AD62-43EA97CCB02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5D5DB0F-07EA-47CB-92F4-138F8AC50A4C}">
      <dgm:prSet/>
      <dgm:spPr/>
      <dgm:t>
        <a:bodyPr/>
        <a:lstStyle/>
        <a:p>
          <a:pPr rtl="0"/>
          <a:r>
            <a:rPr lang="en-US" b="1" dirty="0"/>
            <a:t>5. Share survey results</a:t>
          </a:r>
        </a:p>
      </dgm:t>
    </dgm:pt>
    <dgm:pt modelId="{1AD159F8-055E-4F11-94C3-3917B204CBDE}" type="parTrans" cxnId="{5A4C2F4B-4593-4CA8-8564-17595260D8F3}">
      <dgm:prSet/>
      <dgm:spPr/>
      <dgm:t>
        <a:bodyPr/>
        <a:lstStyle/>
        <a:p>
          <a:endParaRPr lang="en-US"/>
        </a:p>
      </dgm:t>
    </dgm:pt>
    <dgm:pt modelId="{04331600-33F9-45A4-826E-D531E2C858EA}" type="sibTrans" cxnId="{5A4C2F4B-4593-4CA8-8564-17595260D8F3}">
      <dgm:prSet/>
      <dgm:spPr/>
      <dgm:t>
        <a:bodyPr/>
        <a:lstStyle/>
        <a:p>
          <a:endParaRPr lang="en-US"/>
        </a:p>
      </dgm:t>
    </dgm:pt>
    <dgm:pt modelId="{32740809-7898-4F2F-A6DA-E1310855FA5E}">
      <dgm:prSet/>
      <dgm:spPr/>
      <dgm:t>
        <a:bodyPr/>
        <a:lstStyle/>
        <a:p>
          <a:pPr rtl="0"/>
          <a:r>
            <a:rPr lang="en-US" dirty="0"/>
            <a:t>Post results on community website.</a:t>
          </a:r>
        </a:p>
      </dgm:t>
    </dgm:pt>
    <dgm:pt modelId="{05385E66-1ACB-47EC-8243-3179994BE30F}" type="parTrans" cxnId="{E4BFC33C-0916-417C-B96A-9FA7F7A5A4DE}">
      <dgm:prSet/>
      <dgm:spPr/>
      <dgm:t>
        <a:bodyPr/>
        <a:lstStyle/>
        <a:p>
          <a:endParaRPr lang="en-US"/>
        </a:p>
      </dgm:t>
    </dgm:pt>
    <dgm:pt modelId="{91906AB4-6D13-4118-A793-7FDD6C6AA619}" type="sibTrans" cxnId="{E4BFC33C-0916-417C-B96A-9FA7F7A5A4DE}">
      <dgm:prSet/>
      <dgm:spPr/>
      <dgm:t>
        <a:bodyPr/>
        <a:lstStyle/>
        <a:p>
          <a:endParaRPr lang="en-US"/>
        </a:p>
      </dgm:t>
    </dgm:pt>
    <dgm:pt modelId="{557DEC6C-B484-4657-8442-B9C17DA7F333}">
      <dgm:prSet/>
      <dgm:spPr/>
      <dgm:t>
        <a:bodyPr/>
        <a:lstStyle/>
        <a:p>
          <a:pPr rtl="0"/>
          <a:r>
            <a:rPr lang="en-US" dirty="0"/>
            <a:t>Write analytic blog or newsletter article.</a:t>
          </a:r>
        </a:p>
      </dgm:t>
    </dgm:pt>
    <dgm:pt modelId="{1844DA08-1689-44E5-8A3B-C6AAFCFB4365}" type="parTrans" cxnId="{7B8CBCC5-2954-4838-B203-925BC4A0FE28}">
      <dgm:prSet/>
      <dgm:spPr/>
      <dgm:t>
        <a:bodyPr/>
        <a:lstStyle/>
        <a:p>
          <a:endParaRPr lang="en-US"/>
        </a:p>
      </dgm:t>
    </dgm:pt>
    <dgm:pt modelId="{CB15D5B1-D457-4BFC-BD13-3ADAB72D7B00}" type="sibTrans" cxnId="{7B8CBCC5-2954-4838-B203-925BC4A0FE28}">
      <dgm:prSet/>
      <dgm:spPr/>
      <dgm:t>
        <a:bodyPr/>
        <a:lstStyle/>
        <a:p>
          <a:endParaRPr lang="en-US"/>
        </a:p>
      </dgm:t>
    </dgm:pt>
    <dgm:pt modelId="{56EB119C-36AF-432D-89D6-7C64560FA288}">
      <dgm:prSet/>
      <dgm:spPr/>
      <dgm:t>
        <a:bodyPr/>
        <a:lstStyle/>
        <a:p>
          <a:pPr rtl="0"/>
          <a:r>
            <a:rPr lang="en-US" dirty="0"/>
            <a:t>IMPORTANT: If you solicited any personal info (including people’s names and email, do NOT include that in the survey results).</a:t>
          </a:r>
        </a:p>
      </dgm:t>
    </dgm:pt>
    <dgm:pt modelId="{A37BE9AF-2E48-4E3B-8C81-7F75CB0069BD}" type="parTrans" cxnId="{9617CDE5-F01B-4E94-A00A-10291618F3C8}">
      <dgm:prSet/>
      <dgm:spPr/>
      <dgm:t>
        <a:bodyPr/>
        <a:lstStyle/>
        <a:p>
          <a:endParaRPr lang="en-US"/>
        </a:p>
      </dgm:t>
    </dgm:pt>
    <dgm:pt modelId="{1079D678-63CD-4C32-8FB2-745D6C1457B0}" type="sibTrans" cxnId="{9617CDE5-F01B-4E94-A00A-10291618F3C8}">
      <dgm:prSet/>
      <dgm:spPr/>
      <dgm:t>
        <a:bodyPr/>
        <a:lstStyle/>
        <a:p>
          <a:endParaRPr lang="en-US"/>
        </a:p>
      </dgm:t>
    </dgm:pt>
    <dgm:pt modelId="{ADE7EE11-E86E-4CAE-80E2-2D41CEB11F89}">
      <dgm:prSet/>
      <dgm:spPr/>
      <dgm:t>
        <a:bodyPr/>
        <a:lstStyle/>
        <a:p>
          <a:pPr rtl="0"/>
          <a:r>
            <a:rPr lang="en-US" b="1" dirty="0"/>
            <a:t>6. Review &amp; use feedback</a:t>
          </a:r>
          <a:endParaRPr lang="en-US" dirty="0"/>
        </a:p>
      </dgm:t>
    </dgm:pt>
    <dgm:pt modelId="{75647B8F-4260-44A0-A057-C04A1CCABB81}" type="parTrans" cxnId="{05E159FB-6A1E-4B57-B0E4-D0A79830F255}">
      <dgm:prSet/>
      <dgm:spPr/>
      <dgm:t>
        <a:bodyPr/>
        <a:lstStyle/>
        <a:p>
          <a:endParaRPr lang="en-US"/>
        </a:p>
      </dgm:t>
    </dgm:pt>
    <dgm:pt modelId="{65B1B5B4-83FD-4764-BA57-F776A71EF15F}" type="sibTrans" cxnId="{05E159FB-6A1E-4B57-B0E4-D0A79830F255}">
      <dgm:prSet/>
      <dgm:spPr/>
      <dgm:t>
        <a:bodyPr/>
        <a:lstStyle/>
        <a:p>
          <a:endParaRPr lang="en-US"/>
        </a:p>
      </dgm:t>
    </dgm:pt>
    <dgm:pt modelId="{087C545C-697B-42FC-A527-42700EBBE280}">
      <dgm:prSet/>
      <dgm:spPr/>
      <dgm:t>
        <a:bodyPr/>
        <a:lstStyle/>
        <a:p>
          <a:pPr rtl="0"/>
          <a:r>
            <a:rPr lang="en-US" dirty="0"/>
            <a:t>Review during admin council and/or planning meetings.</a:t>
          </a:r>
        </a:p>
      </dgm:t>
    </dgm:pt>
    <dgm:pt modelId="{F4029BA1-7166-46DD-8DF3-E0991E97F628}" type="parTrans" cxnId="{DECE05ED-35D2-40E2-9EB4-6826E8A6E8B8}">
      <dgm:prSet/>
      <dgm:spPr/>
      <dgm:t>
        <a:bodyPr/>
        <a:lstStyle/>
        <a:p>
          <a:endParaRPr lang="en-US"/>
        </a:p>
      </dgm:t>
    </dgm:pt>
    <dgm:pt modelId="{AEA2B6B5-CEA4-48F5-914D-55FB9FE3020B}" type="sibTrans" cxnId="{DECE05ED-35D2-40E2-9EB4-6826E8A6E8B8}">
      <dgm:prSet/>
      <dgm:spPr/>
      <dgm:t>
        <a:bodyPr/>
        <a:lstStyle/>
        <a:p>
          <a:endParaRPr lang="en-US"/>
        </a:p>
      </dgm:t>
    </dgm:pt>
    <dgm:pt modelId="{791716E9-6143-4139-A0CB-EDF189074307}">
      <dgm:prSet/>
      <dgm:spPr/>
      <dgm:t>
        <a:bodyPr/>
        <a:lstStyle/>
        <a:p>
          <a:pPr rtl="0"/>
          <a:r>
            <a:rPr lang="en-US" dirty="0"/>
            <a:t>Share pertinent info with each committee volunteer.</a:t>
          </a:r>
        </a:p>
      </dgm:t>
    </dgm:pt>
    <dgm:pt modelId="{91DC60AA-74AD-45B8-9094-AA34F2FD7103}" type="parTrans" cxnId="{7ED7A672-C1B9-41EB-A592-2E52835C85AB}">
      <dgm:prSet/>
      <dgm:spPr/>
      <dgm:t>
        <a:bodyPr/>
        <a:lstStyle/>
        <a:p>
          <a:endParaRPr lang="en-US"/>
        </a:p>
      </dgm:t>
    </dgm:pt>
    <dgm:pt modelId="{9D09E059-32E8-4D63-B8DF-EC09B8BF19FF}" type="sibTrans" cxnId="{7ED7A672-C1B9-41EB-A592-2E52835C85AB}">
      <dgm:prSet/>
      <dgm:spPr/>
      <dgm:t>
        <a:bodyPr/>
        <a:lstStyle/>
        <a:p>
          <a:endParaRPr lang="en-US"/>
        </a:p>
      </dgm:t>
    </dgm:pt>
    <dgm:pt modelId="{B88C2179-11CD-435C-9EC1-789E56120AFC}" type="pres">
      <dgm:prSet presAssocID="{D49EE75D-99CC-49ED-AD62-43EA97CCB020}" presName="Name0" presStyleCnt="0">
        <dgm:presLayoutVars>
          <dgm:dir/>
          <dgm:animLvl val="lvl"/>
          <dgm:resizeHandles val="exact"/>
        </dgm:presLayoutVars>
      </dgm:prSet>
      <dgm:spPr/>
    </dgm:pt>
    <dgm:pt modelId="{F69A35A3-3828-47EC-BD3A-7E8147C5E0F3}" type="pres">
      <dgm:prSet presAssocID="{15D5DB0F-07EA-47CB-92F4-138F8AC50A4C}" presName="linNode" presStyleCnt="0"/>
      <dgm:spPr/>
    </dgm:pt>
    <dgm:pt modelId="{2B36228F-41DD-4283-8801-4B1C3F5F53C7}" type="pres">
      <dgm:prSet presAssocID="{15D5DB0F-07EA-47CB-92F4-138F8AC50A4C}" presName="parentText" presStyleLbl="node1" presStyleIdx="0" presStyleCnt="2">
        <dgm:presLayoutVars>
          <dgm:chMax val="1"/>
          <dgm:bulletEnabled val="1"/>
        </dgm:presLayoutVars>
      </dgm:prSet>
      <dgm:spPr/>
    </dgm:pt>
    <dgm:pt modelId="{F4E9E448-8724-49EC-8389-4CAD6E8CCD14}" type="pres">
      <dgm:prSet presAssocID="{15D5DB0F-07EA-47CB-92F4-138F8AC50A4C}" presName="descendantText" presStyleLbl="alignAccFollowNode1" presStyleIdx="0" presStyleCnt="2">
        <dgm:presLayoutVars>
          <dgm:bulletEnabled val="1"/>
        </dgm:presLayoutVars>
      </dgm:prSet>
      <dgm:spPr/>
    </dgm:pt>
    <dgm:pt modelId="{E84ED4BF-0D70-46FF-9B70-B335D49340D5}" type="pres">
      <dgm:prSet presAssocID="{04331600-33F9-45A4-826E-D531E2C858EA}" presName="sp" presStyleCnt="0"/>
      <dgm:spPr/>
    </dgm:pt>
    <dgm:pt modelId="{129F6A9C-6C37-45E1-838C-D6DD0B42A325}" type="pres">
      <dgm:prSet presAssocID="{ADE7EE11-E86E-4CAE-80E2-2D41CEB11F89}" presName="linNode" presStyleCnt="0"/>
      <dgm:spPr/>
    </dgm:pt>
    <dgm:pt modelId="{8467F9D9-46D1-48E0-A904-7DD7583E7E60}" type="pres">
      <dgm:prSet presAssocID="{ADE7EE11-E86E-4CAE-80E2-2D41CEB11F89}" presName="parentText" presStyleLbl="node1" presStyleIdx="1" presStyleCnt="2">
        <dgm:presLayoutVars>
          <dgm:chMax val="1"/>
          <dgm:bulletEnabled val="1"/>
        </dgm:presLayoutVars>
      </dgm:prSet>
      <dgm:spPr/>
    </dgm:pt>
    <dgm:pt modelId="{1E9FF22E-D06B-4C28-A056-8B0D04D3C9A1}" type="pres">
      <dgm:prSet presAssocID="{ADE7EE11-E86E-4CAE-80E2-2D41CEB11F89}" presName="descendantText" presStyleLbl="alignAccFollowNode1" presStyleIdx="1" presStyleCnt="2">
        <dgm:presLayoutVars>
          <dgm:bulletEnabled val="1"/>
        </dgm:presLayoutVars>
      </dgm:prSet>
      <dgm:spPr/>
    </dgm:pt>
  </dgm:ptLst>
  <dgm:cxnLst>
    <dgm:cxn modelId="{C5E99613-9D10-431B-82EB-5A1CDB668A86}" type="presOf" srcId="{56EB119C-36AF-432D-89D6-7C64560FA288}" destId="{F4E9E448-8724-49EC-8389-4CAD6E8CCD14}" srcOrd="0" destOrd="2" presId="urn:microsoft.com/office/officeart/2005/8/layout/vList5"/>
    <dgm:cxn modelId="{174C7F30-BC2F-4F55-B60C-24172CD4119A}" type="presOf" srcId="{15D5DB0F-07EA-47CB-92F4-138F8AC50A4C}" destId="{2B36228F-41DD-4283-8801-4B1C3F5F53C7}" srcOrd="0" destOrd="0" presId="urn:microsoft.com/office/officeart/2005/8/layout/vList5"/>
    <dgm:cxn modelId="{E4BFC33C-0916-417C-B96A-9FA7F7A5A4DE}" srcId="{15D5DB0F-07EA-47CB-92F4-138F8AC50A4C}" destId="{32740809-7898-4F2F-A6DA-E1310855FA5E}" srcOrd="0" destOrd="0" parTransId="{05385E66-1ACB-47EC-8243-3179994BE30F}" sibTransId="{91906AB4-6D13-4118-A793-7FDD6C6AA619}"/>
    <dgm:cxn modelId="{5808EC3E-C05F-44B4-8824-DA7DEC8908E4}" type="presOf" srcId="{557DEC6C-B484-4657-8442-B9C17DA7F333}" destId="{F4E9E448-8724-49EC-8389-4CAD6E8CCD14}" srcOrd="0" destOrd="1" presId="urn:microsoft.com/office/officeart/2005/8/layout/vList5"/>
    <dgm:cxn modelId="{26BD555C-4FD1-4D21-9406-93556992907D}" type="presOf" srcId="{32740809-7898-4F2F-A6DA-E1310855FA5E}" destId="{F4E9E448-8724-49EC-8389-4CAD6E8CCD14}" srcOrd="0" destOrd="0" presId="urn:microsoft.com/office/officeart/2005/8/layout/vList5"/>
    <dgm:cxn modelId="{1F0BCE5F-CBD4-4157-95F6-A53450ACF5AB}" type="presOf" srcId="{D49EE75D-99CC-49ED-AD62-43EA97CCB020}" destId="{B88C2179-11CD-435C-9EC1-789E56120AFC}" srcOrd="0" destOrd="0" presId="urn:microsoft.com/office/officeart/2005/8/layout/vList5"/>
    <dgm:cxn modelId="{5A4C2F4B-4593-4CA8-8564-17595260D8F3}" srcId="{D49EE75D-99CC-49ED-AD62-43EA97CCB020}" destId="{15D5DB0F-07EA-47CB-92F4-138F8AC50A4C}" srcOrd="0" destOrd="0" parTransId="{1AD159F8-055E-4F11-94C3-3917B204CBDE}" sibTransId="{04331600-33F9-45A4-826E-D531E2C858EA}"/>
    <dgm:cxn modelId="{7ED7A672-C1B9-41EB-A592-2E52835C85AB}" srcId="{ADE7EE11-E86E-4CAE-80E2-2D41CEB11F89}" destId="{791716E9-6143-4139-A0CB-EDF189074307}" srcOrd="1" destOrd="0" parTransId="{91DC60AA-74AD-45B8-9094-AA34F2FD7103}" sibTransId="{9D09E059-32E8-4D63-B8DF-EC09B8BF19FF}"/>
    <dgm:cxn modelId="{C2F49E95-CA05-43B7-A991-753A95E012FE}" type="presOf" srcId="{791716E9-6143-4139-A0CB-EDF189074307}" destId="{1E9FF22E-D06B-4C28-A056-8B0D04D3C9A1}" srcOrd="0" destOrd="1" presId="urn:microsoft.com/office/officeart/2005/8/layout/vList5"/>
    <dgm:cxn modelId="{2803E796-D242-4706-BEBB-45C25B191BF3}" type="presOf" srcId="{087C545C-697B-42FC-A527-42700EBBE280}" destId="{1E9FF22E-D06B-4C28-A056-8B0D04D3C9A1}" srcOrd="0" destOrd="0" presId="urn:microsoft.com/office/officeart/2005/8/layout/vList5"/>
    <dgm:cxn modelId="{7B8CBCC5-2954-4838-B203-925BC4A0FE28}" srcId="{15D5DB0F-07EA-47CB-92F4-138F8AC50A4C}" destId="{557DEC6C-B484-4657-8442-B9C17DA7F333}" srcOrd="1" destOrd="0" parTransId="{1844DA08-1689-44E5-8A3B-C6AAFCFB4365}" sibTransId="{CB15D5B1-D457-4BFC-BD13-3ADAB72D7B00}"/>
    <dgm:cxn modelId="{9617CDE5-F01B-4E94-A00A-10291618F3C8}" srcId="{15D5DB0F-07EA-47CB-92F4-138F8AC50A4C}" destId="{56EB119C-36AF-432D-89D6-7C64560FA288}" srcOrd="2" destOrd="0" parTransId="{A37BE9AF-2E48-4E3B-8C81-7F75CB0069BD}" sibTransId="{1079D678-63CD-4C32-8FB2-745D6C1457B0}"/>
    <dgm:cxn modelId="{DECE05ED-35D2-40E2-9EB4-6826E8A6E8B8}" srcId="{ADE7EE11-E86E-4CAE-80E2-2D41CEB11F89}" destId="{087C545C-697B-42FC-A527-42700EBBE280}" srcOrd="0" destOrd="0" parTransId="{F4029BA1-7166-46DD-8DF3-E0991E97F628}" sibTransId="{AEA2B6B5-CEA4-48F5-914D-55FB9FE3020B}"/>
    <dgm:cxn modelId="{4EFFBAF8-8B66-4289-A0A6-1D340C7DB1D7}" type="presOf" srcId="{ADE7EE11-E86E-4CAE-80E2-2D41CEB11F89}" destId="{8467F9D9-46D1-48E0-A904-7DD7583E7E60}" srcOrd="0" destOrd="0" presId="urn:microsoft.com/office/officeart/2005/8/layout/vList5"/>
    <dgm:cxn modelId="{05E159FB-6A1E-4B57-B0E4-D0A79830F255}" srcId="{D49EE75D-99CC-49ED-AD62-43EA97CCB020}" destId="{ADE7EE11-E86E-4CAE-80E2-2D41CEB11F89}" srcOrd="1" destOrd="0" parTransId="{75647B8F-4260-44A0-A057-C04A1CCABB81}" sibTransId="{65B1B5B4-83FD-4764-BA57-F776A71EF15F}"/>
    <dgm:cxn modelId="{121ADFA0-E817-4345-8ECD-5CBBC2A60BA0}" type="presParOf" srcId="{B88C2179-11CD-435C-9EC1-789E56120AFC}" destId="{F69A35A3-3828-47EC-BD3A-7E8147C5E0F3}" srcOrd="0" destOrd="0" presId="urn:microsoft.com/office/officeart/2005/8/layout/vList5"/>
    <dgm:cxn modelId="{BDCD89FC-32E4-4133-A70D-AE1448FF7AB3}" type="presParOf" srcId="{F69A35A3-3828-47EC-BD3A-7E8147C5E0F3}" destId="{2B36228F-41DD-4283-8801-4B1C3F5F53C7}" srcOrd="0" destOrd="0" presId="urn:microsoft.com/office/officeart/2005/8/layout/vList5"/>
    <dgm:cxn modelId="{33A6100F-3760-446B-BDF1-DDAA17DE4E89}" type="presParOf" srcId="{F69A35A3-3828-47EC-BD3A-7E8147C5E0F3}" destId="{F4E9E448-8724-49EC-8389-4CAD6E8CCD14}" srcOrd="1" destOrd="0" presId="urn:microsoft.com/office/officeart/2005/8/layout/vList5"/>
    <dgm:cxn modelId="{FADCACB5-A0E5-4A8D-A05A-13677ACF5A8C}" type="presParOf" srcId="{B88C2179-11CD-435C-9EC1-789E56120AFC}" destId="{E84ED4BF-0D70-46FF-9B70-B335D49340D5}" srcOrd="1" destOrd="0" presId="urn:microsoft.com/office/officeart/2005/8/layout/vList5"/>
    <dgm:cxn modelId="{B857C09C-F55E-44FF-A2A8-6AD82A44A02C}" type="presParOf" srcId="{B88C2179-11CD-435C-9EC1-789E56120AFC}" destId="{129F6A9C-6C37-45E1-838C-D6DD0B42A325}" srcOrd="2" destOrd="0" presId="urn:microsoft.com/office/officeart/2005/8/layout/vList5"/>
    <dgm:cxn modelId="{743791B5-C5C4-4280-A549-29D17CF8662D}" type="presParOf" srcId="{129F6A9C-6C37-45E1-838C-D6DD0B42A325}" destId="{8467F9D9-46D1-48E0-A904-7DD7583E7E60}" srcOrd="0" destOrd="0" presId="urn:microsoft.com/office/officeart/2005/8/layout/vList5"/>
    <dgm:cxn modelId="{687BDFC2-466D-4C3A-B1A2-9D4C35E10077}" type="presParOf" srcId="{129F6A9C-6C37-45E1-838C-D6DD0B42A325}" destId="{1E9FF22E-D06B-4C28-A056-8B0D04D3C9A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E7A31-0CBF-426E-B8AA-5088BD64C809}">
      <dsp:nvSpPr>
        <dsp:cNvPr id="0" name=""/>
        <dsp:cNvSpPr/>
      </dsp:nvSpPr>
      <dsp:spPr>
        <a:xfrm rot="5400000">
          <a:off x="4713034" y="-1529550"/>
          <a:ext cx="1766186"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a:t>Compose questions &amp; define branching scenarios.</a:t>
          </a:r>
        </a:p>
        <a:p>
          <a:pPr marL="114300" lvl="1" indent="-114300" algn="l" defTabSz="666750" rtl="0">
            <a:lnSpc>
              <a:spcPct val="90000"/>
            </a:lnSpc>
            <a:spcBef>
              <a:spcPct val="0"/>
            </a:spcBef>
            <a:spcAft>
              <a:spcPct val="15000"/>
            </a:spcAft>
            <a:buChar char="•"/>
          </a:pPr>
          <a:r>
            <a:rPr lang="en-US" sz="1500" kern="1200" dirty="0"/>
            <a:t>Keep surveys to 10-15 minutes max, even demographic ones. Otherwise, users may lose interest. </a:t>
          </a:r>
        </a:p>
        <a:p>
          <a:pPr marL="114300" lvl="1" indent="-114300" algn="l" defTabSz="666750" rtl="0">
            <a:lnSpc>
              <a:spcPct val="90000"/>
            </a:lnSpc>
            <a:spcBef>
              <a:spcPct val="0"/>
            </a:spcBef>
            <a:spcAft>
              <a:spcPct val="15000"/>
            </a:spcAft>
            <a:buChar char="•"/>
          </a:pPr>
          <a:r>
            <a:rPr lang="en-US" sz="1500" kern="1200" dirty="0"/>
            <a:t>Keep short enough to complete in one sitting.</a:t>
          </a:r>
        </a:p>
      </dsp:txBody>
      <dsp:txXfrm rot="-5400000">
        <a:off x="2962655" y="307047"/>
        <a:ext cx="5180726" cy="1593750"/>
      </dsp:txXfrm>
    </dsp:sp>
    <dsp:sp modelId="{BBBF5F33-00B3-42E9-8EEC-84449068C251}">
      <dsp:nvSpPr>
        <dsp:cNvPr id="0" name=""/>
        <dsp:cNvSpPr/>
      </dsp:nvSpPr>
      <dsp:spPr>
        <a:xfrm>
          <a:off x="0" y="55"/>
          <a:ext cx="2962656" cy="220773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rtl="0">
            <a:lnSpc>
              <a:spcPct val="90000"/>
            </a:lnSpc>
            <a:spcBef>
              <a:spcPct val="0"/>
            </a:spcBef>
            <a:spcAft>
              <a:spcPct val="35000"/>
            </a:spcAft>
            <a:buNone/>
          </a:pPr>
          <a:r>
            <a:rPr lang="en-US" sz="5000" b="1" kern="1200" dirty="0"/>
            <a:t>1. Build survey</a:t>
          </a:r>
        </a:p>
      </dsp:txBody>
      <dsp:txXfrm>
        <a:off x="107773" y="107828"/>
        <a:ext cx="2747110" cy="1992186"/>
      </dsp:txXfrm>
    </dsp:sp>
    <dsp:sp modelId="{0BA2C08B-B48E-4ABB-B02A-1D9DEECC398A}">
      <dsp:nvSpPr>
        <dsp:cNvPr id="0" name=""/>
        <dsp:cNvSpPr/>
      </dsp:nvSpPr>
      <dsp:spPr>
        <a:xfrm rot="5400000">
          <a:off x="4713034" y="788569"/>
          <a:ext cx="1766186"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a:t>Have 2-5 members test survey.</a:t>
          </a:r>
        </a:p>
        <a:p>
          <a:pPr marL="114300" lvl="1" indent="-114300" algn="l" defTabSz="666750" rtl="0">
            <a:lnSpc>
              <a:spcPct val="90000"/>
            </a:lnSpc>
            <a:spcBef>
              <a:spcPct val="0"/>
            </a:spcBef>
            <a:spcAft>
              <a:spcPct val="15000"/>
            </a:spcAft>
            <a:buChar char="•"/>
          </a:pPr>
          <a:r>
            <a:rPr lang="en-US" sz="1500" kern="1200" dirty="0"/>
            <a:t>Check question wording (can be done beforehand) and branching questions.</a:t>
          </a:r>
        </a:p>
        <a:p>
          <a:pPr marL="114300" lvl="1" indent="-114300" algn="l" defTabSz="666750" rtl="0">
            <a:lnSpc>
              <a:spcPct val="90000"/>
            </a:lnSpc>
            <a:spcBef>
              <a:spcPct val="0"/>
            </a:spcBef>
            <a:spcAft>
              <a:spcPct val="15000"/>
            </a:spcAft>
            <a:buChar char="•"/>
          </a:pPr>
          <a:r>
            <a:rPr lang="en-US" sz="1500" kern="1200" dirty="0"/>
            <a:t>Time survey for accurate results.</a:t>
          </a:r>
        </a:p>
      </dsp:txBody>
      <dsp:txXfrm rot="-5400000">
        <a:off x="2962655" y="2625166"/>
        <a:ext cx="5180726" cy="1593750"/>
      </dsp:txXfrm>
    </dsp:sp>
    <dsp:sp modelId="{EC6EC783-C01A-40A5-967A-8361CDF68744}">
      <dsp:nvSpPr>
        <dsp:cNvPr id="0" name=""/>
        <dsp:cNvSpPr/>
      </dsp:nvSpPr>
      <dsp:spPr>
        <a:xfrm>
          <a:off x="0" y="2318174"/>
          <a:ext cx="2962656" cy="220773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rtl="0">
            <a:lnSpc>
              <a:spcPct val="90000"/>
            </a:lnSpc>
            <a:spcBef>
              <a:spcPct val="0"/>
            </a:spcBef>
            <a:spcAft>
              <a:spcPct val="35000"/>
            </a:spcAft>
            <a:buNone/>
          </a:pPr>
          <a:r>
            <a:rPr lang="en-US" sz="5000" b="1" kern="1200" dirty="0"/>
            <a:t>2. Test survey</a:t>
          </a:r>
        </a:p>
      </dsp:txBody>
      <dsp:txXfrm>
        <a:off x="107773" y="2425947"/>
        <a:ext cx="2747110" cy="1992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23EAB-7A73-4D6F-87E7-788F251240A5}">
      <dsp:nvSpPr>
        <dsp:cNvPr id="0" name=""/>
        <dsp:cNvSpPr/>
      </dsp:nvSpPr>
      <dsp:spPr>
        <a:xfrm rot="5400000">
          <a:off x="4713034" y="-1529550"/>
          <a:ext cx="1766186"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t>Survey purpose, link, deadline</a:t>
          </a:r>
        </a:p>
        <a:p>
          <a:pPr marL="171450" lvl="1" indent="-171450" algn="l" defTabSz="844550" rtl="0">
            <a:lnSpc>
              <a:spcPct val="90000"/>
            </a:lnSpc>
            <a:spcBef>
              <a:spcPct val="0"/>
            </a:spcBef>
            <a:spcAft>
              <a:spcPct val="15000"/>
            </a:spcAft>
            <a:buChar char="•"/>
          </a:pPr>
          <a:r>
            <a:rPr lang="en-US" sz="1900" kern="1200" dirty="0"/>
            <a:t>Incentives (if any)</a:t>
          </a:r>
        </a:p>
        <a:p>
          <a:pPr marL="171450" lvl="1" indent="-171450" algn="l" defTabSz="844550" rtl="0">
            <a:lnSpc>
              <a:spcPct val="90000"/>
            </a:lnSpc>
            <a:spcBef>
              <a:spcPct val="0"/>
            </a:spcBef>
            <a:spcAft>
              <a:spcPct val="15000"/>
            </a:spcAft>
            <a:buChar char="•"/>
          </a:pPr>
          <a:r>
            <a:rPr lang="en-US" sz="1900" kern="1200" dirty="0"/>
            <a:t>ALWAYS inform user of survey length - demonstrates respect for their time.</a:t>
          </a:r>
        </a:p>
      </dsp:txBody>
      <dsp:txXfrm rot="-5400000">
        <a:off x="2962655" y="307047"/>
        <a:ext cx="5180726" cy="1593750"/>
      </dsp:txXfrm>
    </dsp:sp>
    <dsp:sp modelId="{279CA592-0711-4903-B4AC-986CDE847F5F}">
      <dsp:nvSpPr>
        <dsp:cNvPr id="0" name=""/>
        <dsp:cNvSpPr/>
      </dsp:nvSpPr>
      <dsp:spPr>
        <a:xfrm>
          <a:off x="0" y="55"/>
          <a:ext cx="2962656" cy="220773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0">
            <a:lnSpc>
              <a:spcPct val="90000"/>
            </a:lnSpc>
            <a:spcBef>
              <a:spcPct val="0"/>
            </a:spcBef>
            <a:spcAft>
              <a:spcPct val="35000"/>
            </a:spcAft>
            <a:buNone/>
          </a:pPr>
          <a:r>
            <a:rPr lang="en-US" sz="3000" b="1" kern="1200" dirty="0"/>
            <a:t>3. Send email to intended audience</a:t>
          </a:r>
        </a:p>
      </dsp:txBody>
      <dsp:txXfrm>
        <a:off x="107773" y="107828"/>
        <a:ext cx="2747110" cy="1992186"/>
      </dsp:txXfrm>
    </dsp:sp>
    <dsp:sp modelId="{F6DEEA0A-00EC-4311-A980-DB351A2441FC}">
      <dsp:nvSpPr>
        <dsp:cNvPr id="0" name=""/>
        <dsp:cNvSpPr/>
      </dsp:nvSpPr>
      <dsp:spPr>
        <a:xfrm rot="5400000">
          <a:off x="4713034" y="788569"/>
          <a:ext cx="1766186"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t>Low response? Share link on community website.</a:t>
          </a:r>
        </a:p>
        <a:p>
          <a:pPr marL="171450" lvl="1" indent="-171450" algn="l" defTabSz="844550" rtl="0">
            <a:lnSpc>
              <a:spcPct val="90000"/>
            </a:lnSpc>
            <a:spcBef>
              <a:spcPct val="0"/>
            </a:spcBef>
            <a:spcAft>
              <a:spcPct val="15000"/>
            </a:spcAft>
            <a:buChar char="•"/>
          </a:pPr>
          <a:r>
            <a:rPr lang="en-US" sz="1900" kern="1200" dirty="0"/>
            <a:t>BEWARE! Consider risks of non-members answering the survey.</a:t>
          </a:r>
        </a:p>
      </dsp:txBody>
      <dsp:txXfrm rot="-5400000">
        <a:off x="2962655" y="2625166"/>
        <a:ext cx="5180726" cy="1593750"/>
      </dsp:txXfrm>
    </dsp:sp>
    <dsp:sp modelId="{34C38A24-AC2D-4162-BF4D-8E4AFDF1F4C4}">
      <dsp:nvSpPr>
        <dsp:cNvPr id="0" name=""/>
        <dsp:cNvSpPr/>
      </dsp:nvSpPr>
      <dsp:spPr>
        <a:xfrm>
          <a:off x="0" y="2318174"/>
          <a:ext cx="2962656" cy="220773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0">
            <a:lnSpc>
              <a:spcPct val="90000"/>
            </a:lnSpc>
            <a:spcBef>
              <a:spcPct val="0"/>
            </a:spcBef>
            <a:spcAft>
              <a:spcPct val="35000"/>
            </a:spcAft>
            <a:buNone/>
          </a:pPr>
          <a:r>
            <a:rPr lang="en-US" sz="3000" b="1" kern="1200" dirty="0"/>
            <a:t>4. Keep eye on response rate</a:t>
          </a:r>
        </a:p>
      </dsp:txBody>
      <dsp:txXfrm>
        <a:off x="107773" y="2425947"/>
        <a:ext cx="2747110" cy="1992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9E448-8724-49EC-8389-4CAD6E8CCD14}">
      <dsp:nvSpPr>
        <dsp:cNvPr id="0" name=""/>
        <dsp:cNvSpPr/>
      </dsp:nvSpPr>
      <dsp:spPr>
        <a:xfrm rot="5400000">
          <a:off x="4713034" y="-1529550"/>
          <a:ext cx="1766186"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Post results on community website.</a:t>
          </a:r>
        </a:p>
        <a:p>
          <a:pPr marL="171450" lvl="1" indent="-171450" algn="l" defTabSz="711200" rtl="0">
            <a:lnSpc>
              <a:spcPct val="90000"/>
            </a:lnSpc>
            <a:spcBef>
              <a:spcPct val="0"/>
            </a:spcBef>
            <a:spcAft>
              <a:spcPct val="15000"/>
            </a:spcAft>
            <a:buChar char="•"/>
          </a:pPr>
          <a:r>
            <a:rPr lang="en-US" sz="1600" kern="1200" dirty="0"/>
            <a:t>Write analytic blog or newsletter article.</a:t>
          </a:r>
        </a:p>
        <a:p>
          <a:pPr marL="171450" lvl="1" indent="-171450" algn="l" defTabSz="711200" rtl="0">
            <a:lnSpc>
              <a:spcPct val="90000"/>
            </a:lnSpc>
            <a:spcBef>
              <a:spcPct val="0"/>
            </a:spcBef>
            <a:spcAft>
              <a:spcPct val="15000"/>
            </a:spcAft>
            <a:buChar char="•"/>
          </a:pPr>
          <a:r>
            <a:rPr lang="en-US" sz="1600" kern="1200" dirty="0"/>
            <a:t>IMPORTANT: If you solicited any personal info (including people’s names and email, do NOT include that in the survey results).</a:t>
          </a:r>
        </a:p>
      </dsp:txBody>
      <dsp:txXfrm rot="-5400000">
        <a:off x="2962655" y="307047"/>
        <a:ext cx="5180726" cy="1593750"/>
      </dsp:txXfrm>
    </dsp:sp>
    <dsp:sp modelId="{2B36228F-41DD-4283-8801-4B1C3F5F53C7}">
      <dsp:nvSpPr>
        <dsp:cNvPr id="0" name=""/>
        <dsp:cNvSpPr/>
      </dsp:nvSpPr>
      <dsp:spPr>
        <a:xfrm>
          <a:off x="0" y="55"/>
          <a:ext cx="2962656" cy="220773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US" sz="3400" b="1" kern="1200" dirty="0"/>
            <a:t>5. Share survey results</a:t>
          </a:r>
        </a:p>
      </dsp:txBody>
      <dsp:txXfrm>
        <a:off x="107773" y="107828"/>
        <a:ext cx="2747110" cy="1992186"/>
      </dsp:txXfrm>
    </dsp:sp>
    <dsp:sp modelId="{1E9FF22E-D06B-4C28-A056-8B0D04D3C9A1}">
      <dsp:nvSpPr>
        <dsp:cNvPr id="0" name=""/>
        <dsp:cNvSpPr/>
      </dsp:nvSpPr>
      <dsp:spPr>
        <a:xfrm rot="5400000">
          <a:off x="4713034" y="788569"/>
          <a:ext cx="1766186"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Review during admin council and/or planning meetings.</a:t>
          </a:r>
        </a:p>
        <a:p>
          <a:pPr marL="171450" lvl="1" indent="-171450" algn="l" defTabSz="711200" rtl="0">
            <a:lnSpc>
              <a:spcPct val="90000"/>
            </a:lnSpc>
            <a:spcBef>
              <a:spcPct val="0"/>
            </a:spcBef>
            <a:spcAft>
              <a:spcPct val="15000"/>
            </a:spcAft>
            <a:buChar char="•"/>
          </a:pPr>
          <a:r>
            <a:rPr lang="en-US" sz="1600" kern="1200" dirty="0"/>
            <a:t>Share pertinent info with each committee volunteer.</a:t>
          </a:r>
        </a:p>
      </dsp:txBody>
      <dsp:txXfrm rot="-5400000">
        <a:off x="2962655" y="2625166"/>
        <a:ext cx="5180726" cy="1593750"/>
      </dsp:txXfrm>
    </dsp:sp>
    <dsp:sp modelId="{8467F9D9-46D1-48E0-A904-7DD7583E7E60}">
      <dsp:nvSpPr>
        <dsp:cNvPr id="0" name=""/>
        <dsp:cNvSpPr/>
      </dsp:nvSpPr>
      <dsp:spPr>
        <a:xfrm>
          <a:off x="0" y="2318174"/>
          <a:ext cx="2962656" cy="220773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US" sz="3400" b="1" kern="1200" dirty="0"/>
            <a:t>6. Review &amp; use feedback</a:t>
          </a:r>
          <a:endParaRPr lang="en-US" sz="3400" kern="1200" dirty="0"/>
        </a:p>
      </dsp:txBody>
      <dsp:txXfrm>
        <a:off x="107773" y="2425947"/>
        <a:ext cx="2747110" cy="199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AE11E-1FF3-480B-A0BA-289E3E9E10EB}" type="datetimeFigureOut">
              <a:rPr lang="en-US" smtClean="0"/>
              <a:pPr/>
              <a:t>7/27/2017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EDA45-5B5B-4F59-B8E0-155577350F1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Credit: https://pics.me.me/Facebook-3052b6.png</a:t>
            </a:r>
          </a:p>
          <a:p>
            <a:endParaRPr lang="en-US" dirty="0"/>
          </a:p>
          <a:p>
            <a:r>
              <a:rPr lang="en-US" dirty="0"/>
              <a:t>Source: nodoubtern</a:t>
            </a:r>
          </a:p>
        </p:txBody>
      </p:sp>
      <p:sp>
        <p:nvSpPr>
          <p:cNvPr id="4" name="Slide Number Placeholder 3"/>
          <p:cNvSpPr>
            <a:spLocks noGrp="1"/>
          </p:cNvSpPr>
          <p:nvPr>
            <p:ph type="sldNum" sz="quarter" idx="10"/>
          </p:nvPr>
        </p:nvSpPr>
        <p:spPr/>
        <p:txBody>
          <a:bodyPr/>
          <a:lstStyle/>
          <a:p>
            <a:fld id="{AFBEDA45-5B5B-4F59-B8E0-155577350F10}"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2 clicks total</a:t>
            </a:r>
          </a:p>
          <a:p>
            <a:r>
              <a:rPr lang="en-US" dirty="0"/>
              <a:t>[CLICK]</a:t>
            </a:r>
          </a:p>
          <a:p>
            <a:r>
              <a:rPr lang="en-US" dirty="0"/>
              <a:t>BIGGEST CON: expensive. </a:t>
            </a:r>
          </a:p>
          <a:p>
            <a:pPr>
              <a:buFont typeface="Arial" pitchFamily="34" charset="0"/>
              <a:buChar char="•"/>
            </a:pPr>
            <a:r>
              <a:rPr lang="en-US" dirty="0"/>
              <a:t> Plans we use run about $35 per month, or</a:t>
            </a:r>
            <a:r>
              <a:rPr lang="en-US" baseline="0" dirty="0"/>
              <a:t> $420 annually. </a:t>
            </a:r>
          </a:p>
          <a:p>
            <a:pPr>
              <a:buFont typeface="Arial" pitchFamily="34" charset="0"/>
              <a:buChar char="•"/>
            </a:pPr>
            <a:r>
              <a:rPr lang="en-US" baseline="0" dirty="0"/>
              <a:t> SM does have a free version, but you are limited to 10 questions per survey, and 100 responses to survey, and cannot customize with your logo. Unlimited surveys, though. </a:t>
            </a:r>
          </a:p>
          <a:p>
            <a:pPr>
              <a:buFont typeface="Arial" pitchFamily="34" charset="0"/>
              <a:buChar char="•"/>
            </a:pPr>
            <a:r>
              <a:rPr lang="en-US" baseline="0" dirty="0"/>
              <a:t> SM program where non-profits can apply for a 25% discount. </a:t>
            </a:r>
          </a:p>
          <a:p>
            <a:pPr>
              <a:buFont typeface="Arial" pitchFamily="34" charset="0"/>
              <a:buChar char="•"/>
            </a:pPr>
            <a:r>
              <a:rPr lang="en-US" baseline="0" dirty="0"/>
              <a:t> One area of opportunity is to garner sponsorship support to pay for your SM.</a:t>
            </a:r>
          </a:p>
          <a:p>
            <a:pPr>
              <a:buFont typeface="Arial" pitchFamily="34" charset="0"/>
              <a:buChar char="•"/>
            </a:pPr>
            <a:endParaRPr lang="en-US" baseline="0" dirty="0"/>
          </a:p>
          <a:p>
            <a:pPr>
              <a:buFont typeface="Arial" pitchFamily="34" charset="0"/>
              <a:buChar char="•"/>
            </a:pPr>
            <a:r>
              <a:rPr lang="en-US" dirty="0"/>
              <a:t>[CLICK]</a:t>
            </a:r>
            <a:endParaRPr lang="en-US" baseline="0" dirty="0"/>
          </a:p>
          <a:p>
            <a:pPr>
              <a:buFont typeface="Arial" pitchFamily="34" charset="0"/>
              <a:buChar char="•"/>
            </a:pPr>
            <a:r>
              <a:rPr lang="en-US" baseline="0" dirty="0"/>
              <a:t>Initial setup: You have so much flexibility and options in formatting, it can </a:t>
            </a:r>
            <a:r>
              <a:rPr lang="en-US" sz="2800" dirty="0"/>
              <a:t>take awhile for initial setup. You can easily get overwhelmed or indecisive. But once you invest the</a:t>
            </a:r>
            <a:r>
              <a:rPr lang="en-US" sz="2800" baseline="0" dirty="0"/>
              <a:t> time in setting up a </a:t>
            </a:r>
            <a:r>
              <a:rPr lang="en-US" sz="2800" dirty="0"/>
              <a:t>particular survey type, copying and reusing the template is very quick. </a:t>
            </a:r>
          </a:p>
          <a:p>
            <a:pPr>
              <a:buFont typeface="Arial" pitchFamily="34" charset="0"/>
              <a:buChar char="•"/>
            </a:pPr>
            <a:endParaRPr lang="en-US" sz="2800" dirty="0"/>
          </a:p>
          <a:p>
            <a:pPr>
              <a:buFont typeface="Arial" pitchFamily="34" charset="0"/>
              <a:buChar char="•"/>
            </a:pPr>
            <a:r>
              <a:rPr lang="en-US" sz="2800" dirty="0"/>
              <a:t>Now Li-At will share with us some information about Google Form surveys, as well as pros and cons.  </a:t>
            </a:r>
          </a:p>
          <a:p>
            <a:pPr lvl="1"/>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11</a:t>
            </a:fld>
            <a:endParaRPr lang="en-US" dirty="0"/>
          </a:p>
        </p:txBody>
      </p:sp>
    </p:spTree>
    <p:extLst>
      <p:ext uri="{BB962C8B-B14F-4D97-AF65-F5344CB8AC3E}">
        <p14:creationId xmlns:p14="http://schemas.microsoft.com/office/powerpoint/2010/main" val="3096964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Li-At: Here’s what the basic form looks like.</a:t>
            </a:r>
          </a:p>
          <a:p>
            <a:r>
              <a:rPr lang="en-US" dirty="0"/>
              <a:t>This</a:t>
            </a:r>
            <a:r>
              <a:rPr lang="en-US" baseline="0" dirty="0"/>
              <a:t> is what we build everything from.</a:t>
            </a:r>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12</a:t>
            </a:fld>
            <a:endParaRPr lang="en-US" dirty="0"/>
          </a:p>
        </p:txBody>
      </p:sp>
    </p:spTree>
    <p:extLst>
      <p:ext uri="{BB962C8B-B14F-4D97-AF65-F5344CB8AC3E}">
        <p14:creationId xmlns:p14="http://schemas.microsoft.com/office/powerpoint/2010/main" val="2597410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r>
              <a:rPr lang="en-US" sz="2400" dirty="0"/>
              <a:t>Li-At: Here’s what a</a:t>
            </a:r>
            <a:r>
              <a:rPr lang="en-US" sz="2400" baseline="0" dirty="0"/>
              <a:t> Google Forms survey</a:t>
            </a:r>
            <a:r>
              <a:rPr lang="en-US" sz="2400" dirty="0"/>
              <a:t> looks like,</a:t>
            </a:r>
            <a:r>
              <a:rPr lang="en-US" sz="2400" baseline="0" dirty="0"/>
              <a:t> or one of the ways it can look when users come to the survey.</a:t>
            </a:r>
          </a:p>
          <a:p>
            <a:pPr marL="457200" lvl="1" indent="0">
              <a:buFont typeface="Arial" panose="020B0604020202020204" pitchFamily="34" charset="0"/>
              <a:buNone/>
            </a:pPr>
            <a:endParaRPr lang="en-US" sz="2400" baseline="0" dirty="0"/>
          </a:p>
          <a:p>
            <a:pPr marL="457200" lvl="1" indent="0">
              <a:buFont typeface="Arial" panose="020B0604020202020204" pitchFamily="34" charset="0"/>
              <a:buNone/>
            </a:pPr>
            <a:r>
              <a:rPr lang="en-US" sz="2400" baseline="0" dirty="0"/>
              <a:t>Intro page</a:t>
            </a:r>
            <a:endParaRPr lang="en-US" sz="2400"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13</a:t>
            </a:fld>
            <a:endParaRPr lang="en-US" dirty="0"/>
          </a:p>
        </p:txBody>
      </p:sp>
    </p:spTree>
    <p:extLst>
      <p:ext uri="{BB962C8B-B14F-4D97-AF65-F5344CB8AC3E}">
        <p14:creationId xmlns:p14="http://schemas.microsoft.com/office/powerpoint/2010/main" val="3401152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r>
              <a:rPr lang="en-US" sz="2400" dirty="0"/>
              <a:t>Li-At: Here’s what it looks like,</a:t>
            </a:r>
            <a:r>
              <a:rPr lang="en-US" sz="2400" baseline="0" dirty="0"/>
              <a:t> or one of the ways it can look when users come to the survey.</a:t>
            </a:r>
          </a:p>
          <a:p>
            <a:pPr marL="457200" lvl="1" indent="0">
              <a:buFont typeface="Arial" panose="020B0604020202020204" pitchFamily="34" charset="0"/>
              <a:buNone/>
            </a:pPr>
            <a:endParaRPr lang="en-US" sz="2400" baseline="0" dirty="0"/>
          </a:p>
          <a:p>
            <a:pPr marL="457200" lvl="1" indent="0">
              <a:buFont typeface="Arial" panose="020B0604020202020204" pitchFamily="34" charset="0"/>
              <a:buNone/>
            </a:pPr>
            <a:r>
              <a:rPr lang="en-US" sz="2400" baseline="0" dirty="0"/>
              <a:t>Sectioned questions</a:t>
            </a:r>
            <a:endParaRPr lang="en-US" sz="2400"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14</a:t>
            </a:fld>
            <a:endParaRPr lang="en-US" dirty="0"/>
          </a:p>
        </p:txBody>
      </p:sp>
    </p:spTree>
    <p:extLst>
      <p:ext uri="{BB962C8B-B14F-4D97-AF65-F5344CB8AC3E}">
        <p14:creationId xmlns:p14="http://schemas.microsoft.com/office/powerpoint/2010/main" val="2612160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r>
              <a:rPr lang="en-US" sz="2400" dirty="0"/>
              <a:t>Li-At: Here’s another way it can look.</a:t>
            </a:r>
          </a:p>
        </p:txBody>
      </p:sp>
      <p:sp>
        <p:nvSpPr>
          <p:cNvPr id="4" name="Slide Number Placeholder 3"/>
          <p:cNvSpPr>
            <a:spLocks noGrp="1"/>
          </p:cNvSpPr>
          <p:nvPr>
            <p:ph type="sldNum" sz="quarter" idx="10"/>
          </p:nvPr>
        </p:nvSpPr>
        <p:spPr/>
        <p:txBody>
          <a:bodyPr/>
          <a:lstStyle/>
          <a:p>
            <a:fld id="{AFBEDA45-5B5B-4F59-B8E0-155577350F10}" type="slidenum">
              <a:rPr lang="en-US" smtClean="0"/>
              <a:pPr/>
              <a:t>15</a:t>
            </a:fld>
            <a:endParaRPr lang="en-US" dirty="0"/>
          </a:p>
        </p:txBody>
      </p:sp>
    </p:spTree>
    <p:extLst>
      <p:ext uri="{BB962C8B-B14F-4D97-AF65-F5344CB8AC3E}">
        <p14:creationId xmlns:p14="http://schemas.microsoft.com/office/powerpoint/2010/main" val="314441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457200" lvl="1" indent="0">
              <a:buFont typeface="Arial" panose="020B0604020202020204" pitchFamily="34" charset="0"/>
              <a:buNone/>
            </a:pPr>
            <a:r>
              <a:rPr lang="en-US" sz="2400" dirty="0"/>
              <a:t>5 clicks total</a:t>
            </a:r>
          </a:p>
          <a:p>
            <a:pPr marL="457200" lvl="1" indent="0">
              <a:buFont typeface="Arial" panose="020B0604020202020204" pitchFamily="34" charset="0"/>
              <a:buNone/>
            </a:pPr>
            <a:r>
              <a:rPr lang="en-US" sz="2400" dirty="0"/>
              <a:t>Li-At:  Pros:</a:t>
            </a:r>
          </a:p>
          <a:p>
            <a:pPr marL="800100" lvl="1" indent="-342900">
              <a:buFont typeface="Arial" panose="020B0604020202020204" pitchFamily="34" charset="0"/>
              <a:buChar char="•"/>
            </a:pPr>
            <a:r>
              <a:rPr lang="en-US" sz="2400" dirty="0"/>
              <a:t>[CLICK]Free</a:t>
            </a:r>
          </a:p>
          <a:p>
            <a:pPr marL="800100" lvl="1" indent="-342900">
              <a:buFont typeface="Arial" panose="020B0604020202020204" pitchFamily="34" charset="0"/>
              <a:buChar char="•"/>
            </a:pPr>
            <a:r>
              <a:rPr lang="en-US" sz="2400" dirty="0"/>
              <a:t>[CLICK]Familiar (somewhat)</a:t>
            </a:r>
          </a:p>
          <a:p>
            <a:pPr marL="800100" lvl="1" indent="-342900">
              <a:buFont typeface="Arial" panose="020B0604020202020204" pitchFamily="34" charset="0"/>
              <a:buChar char="•"/>
            </a:pPr>
            <a:r>
              <a:rPr lang="en-US" sz="2400" dirty="0"/>
              <a:t>[CLICK]Sharable—multiple contributors</a:t>
            </a:r>
          </a:p>
          <a:p>
            <a:pPr marL="1257300" lvl="2" indent="-342900">
              <a:buFont typeface="Arial" panose="020B0604020202020204" pitchFamily="34" charset="0"/>
              <a:buChar char="•"/>
            </a:pPr>
            <a:r>
              <a:rPr lang="en-US" sz="2200" dirty="0"/>
              <a:t>Caution: designate final decision-maker</a:t>
            </a:r>
          </a:p>
          <a:p>
            <a:pPr marL="1257300" lvl="2" indent="-342900">
              <a:buFont typeface="Arial" panose="020B0604020202020204" pitchFamily="34" charset="0"/>
              <a:buChar char="•"/>
            </a:pPr>
            <a:r>
              <a:rPr lang="en-US" sz="2200" dirty="0"/>
              <a:t>Caution: designate parameters for acceptable changes, or at notification about the changes</a:t>
            </a:r>
          </a:p>
          <a:p>
            <a:pPr marL="800100" lvl="1" indent="-342900">
              <a:buFont typeface="Arial" panose="020B0604020202020204" pitchFamily="34" charset="0"/>
              <a:buChar char="•"/>
            </a:pPr>
            <a:r>
              <a:rPr lang="en-US" sz="2400" dirty="0"/>
              <a:t>[CLICK]Repeatable—start with a copy</a:t>
            </a:r>
          </a:p>
          <a:p>
            <a:pPr marL="800100" lvl="1" indent="-342900">
              <a:buFont typeface="Arial" panose="020B0604020202020204" pitchFamily="34" charset="0"/>
              <a:buChar char="•"/>
            </a:pPr>
            <a:r>
              <a:rPr lang="en-US" sz="2400" dirty="0"/>
              <a:t>[CLICK]Pretty analytics</a:t>
            </a:r>
          </a:p>
        </p:txBody>
      </p:sp>
      <p:sp>
        <p:nvSpPr>
          <p:cNvPr id="4" name="Slide Number Placeholder 3"/>
          <p:cNvSpPr>
            <a:spLocks noGrp="1"/>
          </p:cNvSpPr>
          <p:nvPr>
            <p:ph type="sldNum" sz="quarter" idx="10"/>
          </p:nvPr>
        </p:nvSpPr>
        <p:spPr/>
        <p:txBody>
          <a:bodyPr/>
          <a:lstStyle/>
          <a:p>
            <a:fld id="{AFBEDA45-5B5B-4F59-B8E0-155577350F10}"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r>
              <a:rPr lang="en-US" sz="2400" dirty="0"/>
              <a:t>6 clicks total</a:t>
            </a:r>
          </a:p>
          <a:p>
            <a:pPr marL="457200" lvl="1" indent="0">
              <a:buFont typeface="Arial" panose="020B0604020202020204" pitchFamily="34" charset="0"/>
              <a:buNone/>
            </a:pPr>
            <a:r>
              <a:rPr lang="en-US" sz="2400" dirty="0"/>
              <a:t>Cons:</a:t>
            </a:r>
          </a:p>
          <a:p>
            <a:pPr marL="628650" lvl="1" indent="-171450">
              <a:buFont typeface="Arial" panose="020B0604020202020204" pitchFamily="34" charset="0"/>
              <a:buChar char="•"/>
            </a:pPr>
            <a:r>
              <a:rPr lang="en-US" sz="1200" dirty="0"/>
              <a:t>[CLICK] </a:t>
            </a:r>
            <a:r>
              <a:rPr lang="en-US" sz="1200" kern="1200" dirty="0">
                <a:solidFill>
                  <a:schemeClr val="tx1"/>
                </a:solidFill>
                <a:effectLst/>
                <a:latin typeface="+mn-lt"/>
                <a:ea typeface="+mn-ea"/>
                <a:cs typeface="+mn-cs"/>
              </a:rPr>
              <a:t>Anyone with the link can edit (if you set it up that way)</a:t>
            </a:r>
          </a:p>
          <a:p>
            <a:pPr marL="628650" lvl="1" indent="-171450">
              <a:buFont typeface="Arial" panose="020B0604020202020204" pitchFamily="34" charset="0"/>
              <a:buChar char="•"/>
            </a:pPr>
            <a:r>
              <a:rPr lang="en-US" sz="1200" dirty="0"/>
              <a:t>[CLICK] </a:t>
            </a:r>
            <a:r>
              <a:rPr lang="en-US" sz="1200" kern="1200" dirty="0">
                <a:solidFill>
                  <a:schemeClr val="tx1"/>
                </a:solidFill>
                <a:effectLst/>
                <a:latin typeface="+mn-lt"/>
                <a:ea typeface="+mn-ea"/>
                <a:cs typeface="+mn-cs"/>
              </a:rPr>
              <a:t>You may not notice that someone changed something, or may not recall what it’s supposed to look like</a:t>
            </a:r>
          </a:p>
          <a:p>
            <a:pPr marL="628650" lvl="1" indent="-171450">
              <a:buFont typeface="Arial" panose="020B0604020202020204" pitchFamily="34" charset="0"/>
              <a:buChar char="•"/>
            </a:pPr>
            <a:r>
              <a:rPr lang="en-US" sz="1200" dirty="0"/>
              <a:t>[CLICK] </a:t>
            </a:r>
            <a:r>
              <a:rPr lang="en-US" sz="1200" kern="1200" dirty="0">
                <a:solidFill>
                  <a:schemeClr val="tx1"/>
                </a:solidFill>
                <a:effectLst/>
                <a:latin typeface="+mn-lt"/>
                <a:ea typeface="+mn-ea"/>
                <a:cs typeface="+mn-cs"/>
              </a:rPr>
              <a:t>Email address this comes from</a:t>
            </a:r>
          </a:p>
          <a:p>
            <a:pPr marL="628650" lvl="1" indent="-171450">
              <a:buFont typeface="Arial" panose="020B0604020202020204" pitchFamily="34" charset="0"/>
              <a:buChar char="•"/>
            </a:pPr>
            <a:r>
              <a:rPr lang="en-US" sz="1200" dirty="0"/>
              <a:t>[CLICK] </a:t>
            </a:r>
            <a:r>
              <a:rPr lang="en-US" sz="1200" kern="1200" dirty="0">
                <a:solidFill>
                  <a:schemeClr val="tx1"/>
                </a:solidFill>
                <a:effectLst/>
                <a:latin typeface="+mn-lt"/>
                <a:ea typeface="+mn-ea"/>
                <a:cs typeface="+mn-cs"/>
              </a:rPr>
              <a:t>Don’t make it too long</a:t>
            </a:r>
          </a:p>
          <a:p>
            <a:pPr marL="628650" lvl="1" indent="-171450">
              <a:buFont typeface="Arial" panose="020B0604020202020204" pitchFamily="34" charset="0"/>
              <a:buChar char="•"/>
            </a:pPr>
            <a:r>
              <a:rPr lang="en-US" sz="1200" dirty="0"/>
              <a:t>[CLICK] </a:t>
            </a:r>
            <a:r>
              <a:rPr lang="en-US" sz="1200" kern="1200" dirty="0">
                <a:solidFill>
                  <a:schemeClr val="tx1"/>
                </a:solidFill>
                <a:effectLst/>
                <a:latin typeface="+mn-lt"/>
                <a:ea typeface="+mn-ea"/>
                <a:cs typeface="+mn-cs"/>
              </a:rPr>
              <a:t>Long spreadsheet answers (in raw format)</a:t>
            </a:r>
          </a:p>
          <a:p>
            <a:pPr marL="628650" lvl="1" indent="-171450">
              <a:buFont typeface="Arial" panose="020B0604020202020204" pitchFamily="34" charset="0"/>
              <a:buChar char="•"/>
            </a:pPr>
            <a:r>
              <a:rPr lang="en-US" sz="1200" dirty="0"/>
              <a:t>[CLICK] </a:t>
            </a:r>
            <a:r>
              <a:rPr lang="en-US" sz="1200" kern="1200" dirty="0">
                <a:solidFill>
                  <a:schemeClr val="tx1"/>
                </a:solidFill>
                <a:effectLst/>
                <a:latin typeface="+mn-lt"/>
                <a:ea typeface="+mn-ea"/>
                <a:cs typeface="+mn-cs"/>
              </a:rPr>
              <a:t>Copy limited to the same folder. If you want it elsewhere, you need to redo the form</a:t>
            </a:r>
          </a:p>
        </p:txBody>
      </p:sp>
      <p:sp>
        <p:nvSpPr>
          <p:cNvPr id="4" name="Slide Number Placeholder 3"/>
          <p:cNvSpPr>
            <a:spLocks noGrp="1"/>
          </p:cNvSpPr>
          <p:nvPr>
            <p:ph type="sldNum" sz="quarter" idx="10"/>
          </p:nvPr>
        </p:nvSpPr>
        <p:spPr/>
        <p:txBody>
          <a:bodyPr/>
          <a:lstStyle/>
          <a:p>
            <a:fld id="{AFBEDA45-5B5B-4F59-B8E0-155577350F10}" type="slidenum">
              <a:rPr lang="en-US" smtClean="0"/>
              <a:pPr/>
              <a:t>17</a:t>
            </a:fld>
            <a:endParaRPr lang="en-US" dirty="0"/>
          </a:p>
        </p:txBody>
      </p:sp>
    </p:spTree>
    <p:extLst>
      <p:ext uri="{BB962C8B-B14F-4D97-AF65-F5344CB8AC3E}">
        <p14:creationId xmlns:p14="http://schemas.microsoft.com/office/powerpoint/2010/main" val="3096964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Now that we have a basic orientation of these two survey tools  -In this section, let’s walk through parts</a:t>
            </a:r>
            <a:r>
              <a:rPr lang="en-US" sz="1200" kern="1200" baseline="0" dirty="0">
                <a:solidFill>
                  <a:schemeClr val="tx1"/>
                </a:solidFill>
                <a:latin typeface="+mn-lt"/>
                <a:ea typeface="+mn-ea"/>
                <a:cs typeface="+mn-cs"/>
              </a:rPr>
              <a:t> of a successful demographic survey, to see what types of questions work best. </a:t>
            </a:r>
          </a:p>
          <a:p>
            <a:pPr lvl="0"/>
            <a:endParaRPr lang="en-US" sz="1200" kern="1200" baseline="0" dirty="0">
              <a:solidFill>
                <a:schemeClr val="tx1"/>
              </a:solidFill>
              <a:latin typeface="+mn-lt"/>
              <a:ea typeface="+mn-ea"/>
              <a:cs typeface="+mn-cs"/>
            </a:endParaRPr>
          </a:p>
          <a:p>
            <a:pPr lvl="0"/>
            <a:r>
              <a:rPr lang="en-US" sz="1200" kern="1200" baseline="0" dirty="0">
                <a:solidFill>
                  <a:schemeClr val="tx1"/>
                </a:solidFill>
                <a:latin typeface="+mn-lt"/>
                <a:ea typeface="+mn-ea"/>
                <a:cs typeface="+mn-cs"/>
              </a:rPr>
              <a:t>Since I’m also the Survey Manager for the Instructional Design &amp; Learning SIG, we’ll use that as an example.</a:t>
            </a:r>
          </a:p>
          <a:p>
            <a:pPr lvl="0"/>
            <a:endParaRPr lang="en-US" sz="1200" kern="1200" baseline="0" dirty="0">
              <a:solidFill>
                <a:schemeClr val="tx1"/>
              </a:solidFill>
              <a:latin typeface="+mn-lt"/>
              <a:ea typeface="+mn-ea"/>
              <a:cs typeface="+mn-cs"/>
            </a:endParaRPr>
          </a:p>
          <a:p>
            <a:pPr lvl="0"/>
            <a:r>
              <a:rPr lang="en-US" sz="1200" kern="1200" baseline="0" dirty="0">
                <a:solidFill>
                  <a:schemeClr val="tx1"/>
                </a:solidFill>
                <a:latin typeface="+mn-lt"/>
                <a:ea typeface="+mn-ea"/>
                <a:cs typeface="+mn-cs"/>
              </a:rPr>
              <a:t>Regardless of which survey tool you use, you can follow these tips to set up your questions. In this example, we use Survey Monkey.</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This is just</a:t>
            </a:r>
            <a:r>
              <a:rPr lang="en-US" baseline="0" dirty="0"/>
              <a:t> a summary list of some of the question types we’ll cover over the next several slides. </a:t>
            </a:r>
          </a:p>
          <a:p>
            <a:endParaRPr lang="en-US" baseline="0" dirty="0"/>
          </a:p>
          <a:p>
            <a:r>
              <a:rPr lang="en-US" baseline="0" dirty="0"/>
              <a:t>This will be by far the longest section of the webinar, but it’ll still go by fairly quickly.</a:t>
            </a:r>
          </a:p>
          <a:p>
            <a:endParaRPr lang="en-US" baseline="0" dirty="0"/>
          </a:p>
          <a:p>
            <a:r>
              <a:rPr lang="en-US" baseline="0" dirty="0"/>
              <a:t>For each of the next 17 slides, I’ll give the question (whether from the analytical summary or SM guts), why we ask that question, and what question type to use when setting up the survey.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Experience and employment:</a:t>
            </a:r>
          </a:p>
          <a:p>
            <a:pPr>
              <a:buFont typeface="Arial" pitchFamily="34" charset="0"/>
              <a:buChar char="•"/>
            </a:pPr>
            <a:r>
              <a:rPr lang="en-US" dirty="0"/>
              <a:t> </a:t>
            </a:r>
            <a:r>
              <a:rPr lang="en-US" u="sng" dirty="0"/>
              <a:t>Years of experience: </a:t>
            </a:r>
            <a:r>
              <a:rPr lang="en-US" dirty="0"/>
              <a:t>Lets us know whether our members are novices</a:t>
            </a:r>
            <a:r>
              <a:rPr lang="en-US" baseline="0" dirty="0"/>
              <a:t> or experts. Since most of our members are more on the novice spectrum, we plan for more beginner-level programming.</a:t>
            </a:r>
          </a:p>
          <a:p>
            <a:pPr>
              <a:buFont typeface="Arial" pitchFamily="34" charset="0"/>
              <a:buChar char="•"/>
            </a:pPr>
            <a:r>
              <a:rPr lang="en-US" baseline="0" dirty="0"/>
              <a:t> </a:t>
            </a:r>
            <a:r>
              <a:rPr lang="en-US" u="sng" baseline="0" dirty="0"/>
              <a:t>Education level:</a:t>
            </a:r>
            <a:r>
              <a:rPr lang="en-US" baseline="0" dirty="0"/>
              <a:t> Idea of who may be interested in furthering their education; we can promote schools.</a:t>
            </a:r>
            <a:endParaRPr lang="en-US" dirty="0"/>
          </a:p>
          <a:p>
            <a:endParaRPr lang="en-US" dirty="0"/>
          </a:p>
          <a:p>
            <a:r>
              <a:rPr lang="en-US" dirty="0"/>
              <a:t>Question type: Multiple choice, one answer</a:t>
            </a:r>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92C6B8-7329-47FB-8ED0-27B2AEEDAFEF}"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Current employment status</a:t>
            </a:r>
          </a:p>
          <a:p>
            <a:pPr>
              <a:buFont typeface="Arial" pitchFamily="34" charset="0"/>
              <a:buChar char="•"/>
            </a:pPr>
            <a:r>
              <a:rPr lang="en-US" dirty="0"/>
              <a:t> Useful information.</a:t>
            </a:r>
          </a:p>
          <a:p>
            <a:pPr>
              <a:buFont typeface="Arial" pitchFamily="34" charset="0"/>
              <a:buChar char="•"/>
            </a:pPr>
            <a:r>
              <a:rPr lang="en-US" dirty="0"/>
              <a:t> For example, if most of your members are contractors, you could find more materials geared toward them. Perhaps even encourage those members to join the Contractor and Independent</a:t>
            </a:r>
            <a:r>
              <a:rPr lang="en-US" baseline="0" dirty="0"/>
              <a:t> </a:t>
            </a:r>
            <a:r>
              <a:rPr lang="en-US" dirty="0"/>
              <a:t>Consulting SIG. Or focus more on job banks and posting jobs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Q TYPE:</a:t>
            </a:r>
            <a:r>
              <a:rPr lang="en-US" dirty="0"/>
              <a:t> Multiple choice, one answer</a:t>
            </a:r>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Job responsibilities</a:t>
            </a:r>
          </a:p>
          <a:p>
            <a:pPr>
              <a:buFont typeface="Arial" pitchFamily="34" charset="0"/>
              <a:buChar char="•"/>
            </a:pPr>
            <a:r>
              <a:rPr lang="en-US" dirty="0"/>
              <a:t> more info about our members' employment and interests. </a:t>
            </a:r>
          </a:p>
          <a:p>
            <a:pPr>
              <a:buFont typeface="Arial" pitchFamily="34" charset="0"/>
              <a:buChar char="•"/>
            </a:pPr>
            <a:r>
              <a:rPr lang="en-US" dirty="0"/>
              <a:t> For instance,</a:t>
            </a:r>
            <a:r>
              <a:rPr lang="en-US" baseline="0" dirty="0"/>
              <a:t> if most of your members are project managers, you could gear more programming or articles towards them., </a:t>
            </a:r>
          </a:p>
          <a:p>
            <a:pPr>
              <a:buFont typeface="Arial" pitchFamily="34" charset="0"/>
              <a:buChar cha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a:t>Q TYPE:</a:t>
            </a:r>
            <a:r>
              <a:rPr lang="en-US" dirty="0"/>
              <a:t> </a:t>
            </a:r>
            <a:r>
              <a:rPr lang="en-US" baseline="0" dirty="0"/>
              <a:t>Since members may have different responsibilities throughout their careers: </a:t>
            </a:r>
            <a:r>
              <a:rPr lang="en-US" dirty="0"/>
              <a:t>Checkbox option, multiple answers.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Company Sectors: </a:t>
            </a:r>
          </a:p>
          <a:p>
            <a:pPr>
              <a:buFont typeface="Arial" pitchFamily="34" charset="0"/>
              <a:buChar char="•"/>
            </a:pPr>
            <a:r>
              <a:rPr lang="en-US" dirty="0"/>
              <a:t>More useful info to determine programming content geared toward a specific industry such as pharmaceuticals (yet still applicable to other industries)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Use checkbox option so user can select more than one answer.</a:t>
            </a:r>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Asking what deliverables our members produce</a:t>
            </a:r>
            <a:r>
              <a:rPr lang="en-US" baseline="0" dirty="0"/>
              <a:t> is not only useful to see what </a:t>
            </a:r>
            <a:r>
              <a:rPr lang="en-US" dirty="0"/>
              <a:t>our members actually produce, but also learn about new deliverable methods. </a:t>
            </a:r>
          </a:p>
          <a:p>
            <a:endParaRPr lang="en-US" dirty="0"/>
          </a:p>
          <a:p>
            <a:r>
              <a:rPr lang="en-US" dirty="0"/>
              <a:t>QUESTION SETUP: Checkbox option,  Include freeform “other” answer so users can type in answers</a:t>
            </a:r>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Like deliverables, asking</a:t>
            </a:r>
            <a:r>
              <a:rPr lang="en-US" baseline="0" dirty="0"/>
              <a:t> what tools your members use is great for seeing not only what tools they </a:t>
            </a:r>
            <a:r>
              <a:rPr lang="en-US" dirty="0"/>
              <a:t>use, but also to see what new tools are out there and which tools are becoming obsolete.</a:t>
            </a:r>
          </a:p>
          <a:p>
            <a:endParaRPr lang="en-US" dirty="0"/>
          </a:p>
          <a:p>
            <a:r>
              <a:rPr lang="en-US" dirty="0"/>
              <a:t>QUESTION SETUP: Use a checkbox "select all that apply" question type with freeform blank, just like the tools Q.</a:t>
            </a:r>
          </a:p>
          <a:p>
            <a:endParaRPr lang="en-US" dirty="0"/>
          </a:p>
          <a:p>
            <a:r>
              <a:rPr lang="en-US" dirty="0"/>
              <a:t>Example: Over 80% of our members use PowerPoint. One of our webinars from last year discussed new ways of using PP.</a:t>
            </a:r>
          </a:p>
          <a:p>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Asking members about their STC (and other professional organization) membership gives us an idea of our member makeup. </a:t>
            </a:r>
          </a:p>
          <a:p>
            <a:endParaRPr lang="en-US" dirty="0"/>
          </a:p>
          <a:p>
            <a:r>
              <a:rPr lang="en-US" dirty="0"/>
              <a:t>For SIGs, this question helps us see how many members specifically joined our SIG vs gold membership (where they may have just joined by default, since gold membership gives you membership in all the SIGs)</a:t>
            </a:r>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Asking why people joined your community: Good checkpoint to make sure you are following your mission statement and goals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Q TYPE: </a:t>
            </a:r>
            <a:r>
              <a:rPr lang="en-US" dirty="0"/>
              <a:t>Checkbox option, multiple answers, with freeform answer.</a:t>
            </a:r>
          </a:p>
          <a:p>
            <a:endParaRPr lang="en-US" dirty="0"/>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Asking about other professional organizations helps us see how we compare to them, and to learn of new ones. </a:t>
            </a:r>
          </a:p>
          <a:p>
            <a:endParaRPr lang="en-US" dirty="0"/>
          </a:p>
          <a:p>
            <a:r>
              <a:rPr lang="en-US" dirty="0"/>
              <a:t>This question is probably easier with SIGs since you can narrow lists down by specific topic. </a:t>
            </a:r>
          </a:p>
          <a:p>
            <a:endParaRPr lang="en-US" dirty="0"/>
          </a:p>
          <a:p>
            <a:r>
              <a:rPr lang="en-US" dirty="0"/>
              <a:t>Get a list of other groups, so you can comparison research them</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Q TYPE: </a:t>
            </a:r>
            <a:r>
              <a:rPr lang="en-US" dirty="0"/>
              <a:t>Checkbox option, multiple answers, with freeform answer.</a:t>
            </a:r>
          </a:p>
          <a:p>
            <a:endParaRPr lang="en-US" dirty="0"/>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first</a:t>
            </a:r>
            <a:r>
              <a:rPr lang="en-US" baseline="0" dirty="0"/>
              <a:t> Q here specifically asks </a:t>
            </a:r>
            <a:r>
              <a:rPr lang="en-US" dirty="0"/>
              <a:t>the member to</a:t>
            </a:r>
            <a:r>
              <a:rPr lang="en-US" baseline="0" dirty="0"/>
              <a:t> compare their STC community with other professional organizations. </a:t>
            </a:r>
            <a:endParaRPr lang="en-US" dirty="0"/>
          </a:p>
          <a:p>
            <a:endParaRPr lang="en-US" dirty="0"/>
          </a:p>
          <a:p>
            <a:r>
              <a:rPr lang="en-US" dirty="0"/>
              <a:t>The next</a:t>
            </a:r>
            <a:r>
              <a:rPr lang="en-US" baseline="0" dirty="0"/>
              <a:t> question gives the member a chance to explain. </a:t>
            </a:r>
            <a:r>
              <a:rPr lang="en-US" dirty="0"/>
              <a:t>Sometimes, responses are not pretty to hear, but they help us pinpoint areas of opportunity.</a:t>
            </a:r>
          </a:p>
          <a:p>
            <a:endParaRPr lang="en-US" dirty="0"/>
          </a:p>
          <a:p>
            <a:r>
              <a:rPr lang="en-US" dirty="0"/>
              <a:t>Tip:</a:t>
            </a:r>
            <a:r>
              <a:rPr lang="en-US" baseline="0" dirty="0"/>
              <a:t> Free-form questions may be more challenging to analyze, but they are valuable since they enable respondents to give detailed feedback they could not otherwise give.</a:t>
            </a:r>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SEGUE: SERVICE AND COMMUNICATION VALUE</a:t>
            </a:r>
          </a:p>
          <a:p>
            <a:r>
              <a:rPr lang="en-US" dirty="0"/>
              <a:t>This particular question asks the member</a:t>
            </a:r>
            <a:r>
              <a:rPr lang="en-US" baseline="0" dirty="0"/>
              <a:t> to determine how valuable they </a:t>
            </a:r>
            <a:r>
              <a:rPr lang="en-US" dirty="0"/>
              <a:t>find your community’s services and communication channels</a:t>
            </a:r>
          </a:p>
          <a:p>
            <a:r>
              <a:rPr lang="en-US" dirty="0"/>
              <a:t>When formulating this type of question:</a:t>
            </a:r>
          </a:p>
          <a:p>
            <a:pPr marL="228600" indent="-228600">
              <a:buAutoNum type="arabicPeriod"/>
            </a:pPr>
            <a:r>
              <a:rPr lang="en-US" dirty="0"/>
              <a:t>List all the services and programs you offer.</a:t>
            </a:r>
          </a:p>
          <a:p>
            <a:pPr marL="228600" indent="-228600">
              <a:buAutoNum type="arabicPeriod"/>
            </a:pPr>
            <a:r>
              <a:rPr lang="en-US" dirty="0"/>
              <a:t>List all of your communication channels (email, social media)</a:t>
            </a:r>
          </a:p>
          <a:p>
            <a:pPr marL="228600" indent="-228600">
              <a:buAutoNum type="arabicPeriod"/>
            </a:pPr>
            <a:r>
              <a:rPr lang="en-US" dirty="0"/>
              <a:t>Use</a:t>
            </a:r>
            <a:r>
              <a:rPr lang="en-US" baseline="0" dirty="0"/>
              <a:t> a Likert scale question so users can compare each item in itself.</a:t>
            </a:r>
          </a:p>
          <a:p>
            <a:pPr marL="228600" indent="-228600">
              <a:buAutoNum type="arabicPeriod"/>
            </a:pPr>
            <a:endParaRPr lang="en-US" baseline="0" dirty="0"/>
          </a:p>
          <a:p>
            <a:r>
              <a:rPr lang="en-US" dirty="0"/>
              <a:t>Do</a:t>
            </a:r>
            <a:r>
              <a:rPr lang="en-US" baseline="0" dirty="0"/>
              <a:t> not use a “best to worst” scale type of question here. The only time you should use a ranking question is if you’re ranking effectiveness and need to either scale back or re-direct focus on something.</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Bullets appear all at once</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About surveys: why they are important</a:t>
            </a:r>
          </a:p>
          <a:p>
            <a:pPr lvl="0"/>
            <a:r>
              <a:rPr lang="en-US" sz="1200" kern="1200" dirty="0">
                <a:solidFill>
                  <a:schemeClr val="tx1"/>
                </a:solidFill>
                <a:latin typeface="+mn-lt"/>
                <a:ea typeface="+mn-ea"/>
                <a:cs typeface="+mn-cs"/>
              </a:rPr>
              <a:t>Available survey tools</a:t>
            </a:r>
          </a:p>
          <a:p>
            <a:pPr lvl="0"/>
            <a:r>
              <a:rPr lang="en-US" sz="1200" kern="1200" dirty="0">
                <a:solidFill>
                  <a:schemeClr val="tx1"/>
                </a:solidFill>
                <a:latin typeface="+mn-lt"/>
                <a:ea typeface="+mn-ea"/>
                <a:cs typeface="+mn-cs"/>
              </a:rPr>
              <a:t>Best practices for conducting demographic surveys, mini-surveys, and elections. For most of this webinar, we’ll walk</a:t>
            </a:r>
            <a:r>
              <a:rPr lang="en-US" sz="1200" kern="1200" baseline="0" dirty="0">
                <a:solidFill>
                  <a:schemeClr val="tx1"/>
                </a:solidFill>
                <a:latin typeface="+mn-lt"/>
                <a:ea typeface="+mn-ea"/>
                <a:cs typeface="+mn-cs"/>
              </a:rPr>
              <a:t> through several questions from the Instructional Design &amp; </a:t>
            </a:r>
            <a:r>
              <a:rPr lang="en-US" sz="1200" kern="1200" dirty="0">
                <a:solidFill>
                  <a:schemeClr val="tx1"/>
                </a:solidFill>
                <a:latin typeface="+mn-lt"/>
                <a:ea typeface="+mn-ea"/>
                <a:cs typeface="+mn-cs"/>
              </a:rPr>
              <a:t>How to encourage participation</a:t>
            </a:r>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In this instance, we did use a “best to worst” ranking question because we were comparing only one thing – communication channels for our webinars.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 example, we found that our members found email notifications most effective when learning about our webinars, with Twitter being the least effective communication channel.</a:t>
            </a:r>
          </a:p>
          <a:p>
            <a:endParaRPr lang="en-US" dirty="0"/>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added this freeform text question</a:t>
            </a:r>
            <a:r>
              <a:rPr lang="en-US" baseline="0" dirty="0"/>
              <a:t> to obtain ideas for future community services – a big brainstorm so to speak.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Q TYPE: </a:t>
            </a:r>
            <a:r>
              <a:rPr lang="en-US" dirty="0"/>
              <a:t>Freeform text</a:t>
            </a:r>
          </a:p>
          <a:p>
            <a:endParaRPr lang="en-US" dirty="0"/>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Just like the “What other services” question, this “topic ideas” freeform text question gives your</a:t>
            </a:r>
            <a:r>
              <a:rPr lang="en-US" baseline="0" dirty="0"/>
              <a:t> programs team a wealth of info for future programs or articles.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Q TYPE: </a:t>
            </a:r>
            <a:r>
              <a:rPr lang="en-US" dirty="0"/>
              <a:t>Freeform text</a:t>
            </a:r>
          </a:p>
          <a:p>
            <a:endParaRPr lang="en-US" dirty="0"/>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also insert questions about specific events &amp; happenings. </a:t>
            </a:r>
          </a:p>
          <a:p>
            <a:endParaRPr lang="en-US" dirty="0"/>
          </a:p>
          <a:p>
            <a:r>
              <a:rPr lang="en-US" dirty="0"/>
              <a:t>For example, we asked one question about making IDL SIG webinars free for our members affected the way you register for and/or attend/watch the webinars? </a:t>
            </a:r>
          </a:p>
          <a:p>
            <a:endParaRPr lang="en-US" dirty="0"/>
          </a:p>
          <a:p>
            <a:r>
              <a:rPr lang="en-US" dirty="0"/>
              <a:t>Another question centered on our student article outreach program, to get a feel for how many of our members would be eligible for such a program, or would know someone who is.</a:t>
            </a:r>
          </a:p>
          <a:p>
            <a:endParaRPr lang="en-US" dirty="0"/>
          </a:p>
          <a:p>
            <a:r>
              <a:rPr lang="en-US" dirty="0"/>
              <a:t>Another question was seeking interest about our December 2015 virtual progression, and what statement best describes your possible participation with future virtual progressions.</a:t>
            </a:r>
          </a:p>
          <a:p>
            <a:endParaRPr lang="en-US" dirty="0"/>
          </a:p>
          <a:p>
            <a:r>
              <a:rPr lang="en-US" dirty="0"/>
              <a:t>For evaluation</a:t>
            </a:r>
            <a:r>
              <a:rPr lang="en-US" baseline="0" dirty="0"/>
              <a:t> purposes, though, you still want to ask such questions via survey immediately after </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even included a section on Summit attendance – if user answered no, we set up conditional formatting to skip user to the next section.</a:t>
            </a:r>
          </a:p>
          <a:p>
            <a:endParaRPr lang="en-US" dirty="0"/>
          </a:p>
          <a:p>
            <a:r>
              <a:rPr lang="en-US" dirty="0"/>
              <a:t>For those who did attend Summit, we asked a few questions about SIG-related events (such as business meeting,</a:t>
            </a:r>
            <a:r>
              <a:rPr lang="en-US" baseline="0" dirty="0"/>
              <a:t> communities reception, any informal outings)</a:t>
            </a:r>
            <a:r>
              <a:rPr lang="en-US" dirty="0"/>
              <a:t>, how they learned of these events, and if there were enough specific-category presentations offered (this one, we would not have much control over since we are not involved in the selection process. The only way t we would have control is to submit proposals)</a:t>
            </a:r>
          </a:p>
          <a:p>
            <a:endParaRPr lang="en-US" dirty="0"/>
          </a:p>
          <a:p>
            <a:r>
              <a:rPr lang="en-US" dirty="0"/>
              <a:t>In retrospect, this topic</a:t>
            </a:r>
            <a:r>
              <a:rPr lang="en-US" baseline="0" dirty="0"/>
              <a:t> </a:t>
            </a:r>
            <a:r>
              <a:rPr lang="en-US" dirty="0"/>
              <a:t>would've made a much better mini survey. Speaking of which…</a:t>
            </a:r>
          </a:p>
        </p:txBody>
      </p:sp>
      <p:sp>
        <p:nvSpPr>
          <p:cNvPr id="4" name="Slide Number Placeholder 3"/>
          <p:cNvSpPr>
            <a:spLocks noGrp="1"/>
          </p:cNvSpPr>
          <p:nvPr>
            <p:ph type="sldNum" sz="quarter" idx="10"/>
          </p:nvPr>
        </p:nvSpPr>
        <p:spPr/>
        <p:txBody>
          <a:bodyPr/>
          <a:lstStyle/>
          <a:p>
            <a:fld id="{AFBEDA45-5B5B-4F59-B8E0-155577350F10}" type="slidenum">
              <a:rPr lang="en-US" smtClean="0"/>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Demographic survey – nice way to solicit potential volunteers. Especially valuable for SIGs, who don’t have the same F2F</a:t>
            </a:r>
            <a:r>
              <a:rPr lang="en-US" baseline="0" dirty="0"/>
              <a:t> </a:t>
            </a:r>
            <a:r>
              <a:rPr lang="en-US" dirty="0"/>
              <a:t>opportunities as</a:t>
            </a:r>
            <a:r>
              <a:rPr lang="en-US" baseline="0" dirty="0"/>
              <a:t> chapters</a:t>
            </a:r>
            <a:r>
              <a:rPr lang="en-US" dirty="0"/>
              <a:t>  </a:t>
            </a:r>
          </a:p>
          <a:p>
            <a:r>
              <a:rPr lang="en-US" dirty="0"/>
              <a:t>We’ve actually gotten a few volunteers this way. </a:t>
            </a:r>
          </a:p>
          <a:p>
            <a:endParaRPr lang="en-US" dirty="0"/>
          </a:p>
          <a:p>
            <a:r>
              <a:rPr lang="en-US" dirty="0"/>
              <a:t>So we have our options – set up conditional formatting to go to the next set of Qs</a:t>
            </a:r>
            <a:r>
              <a:rPr lang="en-US" baseline="0" dirty="0"/>
              <a:t> if user answered No, or already volunteer.</a:t>
            </a:r>
          </a:p>
          <a:p>
            <a:endParaRPr lang="en-US" baseline="0" dirty="0"/>
          </a:p>
          <a:p>
            <a:r>
              <a:rPr lang="en-US" baseline="0" dirty="0"/>
              <a:t>But if user clicks on the yes or maybe options, this question appears [CLICK to display Q28]. We list pretty much what volunteer opportunities are available, from our website.</a:t>
            </a:r>
          </a:p>
          <a:p>
            <a:endParaRPr lang="en-US" baseline="0" dirty="0"/>
          </a:p>
          <a:p>
            <a:r>
              <a:rPr lang="en-US" baseline="0" dirty="0"/>
              <a:t>Then user inputs name and email. We collect all this info, divvy it up among the different committees, and they take care of following up. </a:t>
            </a:r>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[CLICK]</a:t>
            </a:r>
          </a:p>
        </p:txBody>
      </p:sp>
      <p:sp>
        <p:nvSpPr>
          <p:cNvPr id="4" name="Slide Number Placeholder 3"/>
          <p:cNvSpPr>
            <a:spLocks noGrp="1"/>
          </p:cNvSpPr>
          <p:nvPr>
            <p:ph type="sldNum" sz="quarter" idx="10"/>
          </p:nvPr>
        </p:nvSpPr>
        <p:spPr/>
        <p:txBody>
          <a:bodyPr/>
          <a:lstStyle/>
          <a:p>
            <a:fld id="{AFBEDA45-5B5B-4F59-B8E0-155577350F10}" type="slidenum">
              <a:rPr lang="en-US" smtClean="0"/>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[CLICK #1 of 3]</a:t>
            </a:r>
          </a:p>
          <a:p>
            <a:r>
              <a:rPr lang="en-US" b="1" dirty="0"/>
              <a:t>CHAT TIME: What tool do you currently use for conducting elections?</a:t>
            </a:r>
          </a:p>
          <a:p>
            <a:endParaRPr lang="en-US" b="1" dirty="0"/>
          </a:p>
          <a:p>
            <a:r>
              <a:rPr lang="en-US" b="1" dirty="0"/>
              <a:t>[CLICK #2</a:t>
            </a:r>
            <a:r>
              <a:rPr lang="en-US" b="1" baseline="0" dirty="0"/>
              <a:t> of 3</a:t>
            </a:r>
            <a:r>
              <a:rPr lang="en-US" b="1" dirty="0"/>
              <a:t>]</a:t>
            </a:r>
            <a:endParaRPr lang="en-US" dirty="0"/>
          </a:p>
          <a:p>
            <a:r>
              <a:rPr lang="en-US" dirty="0"/>
              <a:t>Keep ballots secure.</a:t>
            </a:r>
          </a:p>
          <a:p>
            <a:pPr lvl="1"/>
            <a:r>
              <a:rPr lang="en-US" dirty="0"/>
              <a:t>Send link out only to members.</a:t>
            </a:r>
          </a:p>
          <a:p>
            <a:pPr lvl="1"/>
            <a:r>
              <a:rPr lang="en-US" dirty="0"/>
              <a:t>Poll settings: one per IP address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[CLICK #3</a:t>
            </a:r>
            <a:r>
              <a:rPr lang="en-US" b="1" baseline="0" dirty="0"/>
              <a:t> of 3</a:t>
            </a:r>
            <a:r>
              <a:rPr lang="en-US" b="1" dirty="0"/>
              <a:t>]</a:t>
            </a:r>
            <a:endParaRPr lang="en-US" dirty="0"/>
          </a:p>
          <a:p>
            <a:r>
              <a:rPr lang="en-US" dirty="0"/>
              <a:t>Use template: one time set-up</a:t>
            </a:r>
          </a:p>
          <a:p>
            <a:pPr lvl="1"/>
            <a:r>
              <a:rPr lang="en-US" dirty="0"/>
              <a:t>Candidate photo and bio</a:t>
            </a:r>
          </a:p>
          <a:p>
            <a:pPr lvl="1"/>
            <a:r>
              <a:rPr lang="en-US" dirty="0"/>
              <a:t>Ballot</a:t>
            </a:r>
          </a:p>
          <a:p>
            <a:pPr lvl="1"/>
            <a:r>
              <a:rPr lang="en-US" dirty="0"/>
              <a:t>Can copy and reuse for future elections</a:t>
            </a:r>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Li-At’s Overall best practices (2 clicks total)</a:t>
            </a:r>
          </a:p>
          <a:p>
            <a:endParaRPr lang="en-US" dirty="0"/>
          </a:p>
          <a:p>
            <a:r>
              <a:rPr lang="en-US" dirty="0"/>
              <a:t>[CLICK]</a:t>
            </a:r>
          </a:p>
          <a:p>
            <a:r>
              <a:rPr lang="en-US" dirty="0"/>
              <a:t>As for best practices: try and be consistent across questions and across iterations (surveys repeated over time). What I mean is: </a:t>
            </a:r>
          </a:p>
          <a:p>
            <a:r>
              <a:rPr lang="en-US" dirty="0"/>
              <a:t>1. If you have rankings in questions (awesome, good, bad, so-so, etc), use the same ranking in various questions.</a:t>
            </a:r>
          </a:p>
          <a:p>
            <a:pPr marL="228600" indent="-228600">
              <a:buAutoNum type="arabicPeriod" startAt="2"/>
            </a:pPr>
            <a:r>
              <a:rPr lang="en-US" dirty="0"/>
              <a:t>If you know you'll want to survey this group again in future to gauge how the answers change over time, keep that in mind when you create the form, and keep the form as consistent as possible year over year (or quarter over quarter, or whatever).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a:t>
            </a:r>
          </a:p>
          <a:p>
            <a:r>
              <a:rPr lang="en-US" sz="1200" kern="1200" dirty="0">
                <a:solidFill>
                  <a:schemeClr val="tx1"/>
                </a:solidFill>
                <a:latin typeface="+mn-lt"/>
                <a:ea typeface="+mn-ea"/>
                <a:cs typeface="+mn-cs"/>
              </a:rPr>
              <a:t>If the list of options is exhaustive, provide the all options as a part of question. For example:</a:t>
            </a:r>
          </a:p>
          <a:p>
            <a:r>
              <a:rPr lang="en-US" sz="1200" kern="1200" dirty="0">
                <a:solidFill>
                  <a:schemeClr val="tx1"/>
                </a:solidFill>
                <a:latin typeface="+mn-lt"/>
                <a:ea typeface="+mn-ea"/>
                <a:cs typeface="+mn-cs"/>
              </a:rPr>
              <a:t>* If we're asking the person what SIG they're part of, just have all the SIGs listed as multiple-choice options (or "Drop-down options" in Google Form).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 If we're asking the person which event was their favorite, then have all events listed as multiple-choice options (or "Drop-down options" in Google Form).</a:t>
            </a:r>
          </a:p>
          <a:p>
            <a:r>
              <a:rPr lang="en-US" sz="1200" kern="1200" dirty="0">
                <a:solidFill>
                  <a:schemeClr val="tx1"/>
                </a:solidFill>
                <a:latin typeface="+mn-lt"/>
                <a:ea typeface="+mn-ea"/>
                <a:cs typeface="+mn-cs"/>
              </a:rPr>
              <a:t> </a:t>
            </a:r>
          </a:p>
          <a:p>
            <a:pPr marL="228600" indent="-228600">
              <a:buAutoNum type="arabicPeriod" startAt="2"/>
            </a:pPr>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Now that you have this great survey, how do you get people to respond? </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Here, we will share a small secret of success for getting survey participation,</a:t>
            </a:r>
            <a:r>
              <a:rPr lang="en-US" sz="1200" kern="1200" baseline="0" dirty="0">
                <a:solidFill>
                  <a:schemeClr val="tx1"/>
                </a:solidFill>
                <a:latin typeface="+mn-lt"/>
                <a:ea typeface="+mn-ea"/>
                <a:cs typeface="+mn-cs"/>
              </a:rPr>
              <a:t> W</a:t>
            </a:r>
            <a:r>
              <a:rPr lang="en-US" sz="1200" kern="1200" dirty="0">
                <a:solidFill>
                  <a:schemeClr val="tx1"/>
                </a:solidFill>
                <a:latin typeface="+mn-lt"/>
                <a:ea typeface="+mn-ea"/>
                <a:cs typeface="+mn-cs"/>
              </a:rPr>
              <a:t>e also will talk about what to do before, during, and after</a:t>
            </a:r>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4 click total</a:t>
            </a:r>
          </a:p>
          <a:p>
            <a:endParaRPr lang="en-US" dirty="0"/>
          </a:p>
          <a:p>
            <a:r>
              <a:rPr lang="en-US" dirty="0"/>
              <a:t>In this scene from A Christmas Story, Ralph gives his teacher a gigantic</a:t>
            </a:r>
            <a:r>
              <a:rPr lang="en-US" baseline="0" dirty="0"/>
              <a:t> fruit basket, in an effort to bribe her into giving him a good grade on his assignment.</a:t>
            </a:r>
            <a:endParaRPr lang="en-US" dirty="0"/>
          </a:p>
          <a:p>
            <a:r>
              <a:rPr lang="en-US" dirty="0"/>
              <a:t>Sometimes, it’s difficult to encourage users to take our carefully-crafted surveys. So we need to offer</a:t>
            </a:r>
            <a:r>
              <a:rPr lang="en-US" baseline="0" dirty="0"/>
              <a:t> our fruit baskets. Not necessarily literally, but…</a:t>
            </a:r>
            <a:endParaRPr lang="en-US" dirty="0"/>
          </a:p>
          <a:p>
            <a:endParaRPr lang="en-US" dirty="0"/>
          </a:p>
          <a:p>
            <a:r>
              <a:rPr lang="en-US" dirty="0"/>
              <a:t>[CLICK]</a:t>
            </a:r>
          </a:p>
          <a:p>
            <a:r>
              <a:rPr lang="en-US" dirty="0"/>
              <a:t>One secret is to offer</a:t>
            </a:r>
            <a:r>
              <a:rPr lang="en-US" baseline="0" dirty="0"/>
              <a:t> a </a:t>
            </a:r>
            <a:r>
              <a:rPr lang="en-US" dirty="0"/>
              <a:t>monetary incentive</a:t>
            </a:r>
          </a:p>
          <a:p>
            <a:pPr lvl="1"/>
            <a:r>
              <a:rPr lang="en-US" dirty="0"/>
              <a:t>Example: two $50 Amazon electronic gift cards for members to complete our demographic survey</a:t>
            </a:r>
          </a:p>
          <a:p>
            <a:endParaRPr lang="en-US" dirty="0"/>
          </a:p>
          <a:p>
            <a:r>
              <a:rPr lang="en-US" dirty="0"/>
              <a:t>[CLICK]</a:t>
            </a:r>
          </a:p>
          <a:p>
            <a:r>
              <a:rPr lang="en-US" dirty="0"/>
              <a:t>In survey, invite user to submit name and email address.</a:t>
            </a:r>
          </a:p>
          <a:p>
            <a:endParaRPr lang="en-US" dirty="0"/>
          </a:p>
          <a:p>
            <a:r>
              <a:rPr lang="en-US" dirty="0"/>
              <a:t>[CLICK]</a:t>
            </a:r>
          </a:p>
          <a:p>
            <a:r>
              <a:rPr lang="en-US" dirty="0"/>
              <a:t>Export results to Excel if entries are not already numbered.</a:t>
            </a:r>
          </a:p>
          <a:p>
            <a:r>
              <a:rPr lang="en-US" dirty="0"/>
              <a:t>Use random integer tool such as www.random.org to select winner(s)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a:t>
            </a:r>
          </a:p>
          <a:p>
            <a:r>
              <a:rPr lang="en-US" dirty="0"/>
              <a:t>When dispersing prize: </a:t>
            </a:r>
          </a:p>
          <a:p>
            <a:pPr lvl="1"/>
            <a:r>
              <a:rPr lang="en-US" dirty="0"/>
              <a:t>Chapter: Use own bank acct.</a:t>
            </a:r>
          </a:p>
          <a:p>
            <a:pPr lvl="1"/>
            <a:r>
              <a:rPr lang="en-US" dirty="0"/>
              <a:t>SIG: Contact front office; they can use the society</a:t>
            </a:r>
            <a:r>
              <a:rPr lang="en-US" baseline="0" dirty="0"/>
              <a:t> CC to purchase and send gift cards.</a:t>
            </a:r>
            <a:endParaRPr lang="en-US" dirty="0"/>
          </a:p>
          <a:p>
            <a:pPr lvl="1"/>
            <a:r>
              <a:rPr lang="en-US" dirty="0"/>
              <a:t>NOTE: Be sure to build incentive(s) into your budget!</a:t>
            </a:r>
          </a:p>
        </p:txBody>
      </p:sp>
      <p:sp>
        <p:nvSpPr>
          <p:cNvPr id="4" name="Slide Number Placeholder 3"/>
          <p:cNvSpPr>
            <a:spLocks noGrp="1"/>
          </p:cNvSpPr>
          <p:nvPr>
            <p:ph type="sldNum" sz="quarter" idx="10"/>
          </p:nvPr>
        </p:nvSpPr>
        <p:spPr/>
        <p:txBody>
          <a:bodyPr/>
          <a:lstStyle/>
          <a:p>
            <a:fld id="{AFBEDA45-5B5B-4F59-B8E0-155577350F10}" type="slidenum">
              <a:rPr lang="en-US" smtClean="0"/>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 branching to set up fields. If user selects</a:t>
            </a:r>
            <a:r>
              <a:rPr lang="en-US" baseline="0" dirty="0"/>
              <a:t> no, go to end of survey. If user selects yes, open Q asking for name and email.</a:t>
            </a:r>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Beyond offering extrinsic</a:t>
            </a:r>
            <a:r>
              <a:rPr lang="en-US" baseline="0" dirty="0"/>
              <a:t> rewards, we can encourage survey participation by enabling our members to see that their feedback DOES count. </a:t>
            </a:r>
          </a:p>
          <a:p>
            <a:r>
              <a:rPr lang="en-US" dirty="0"/>
              <a:t>[CLICK]</a:t>
            </a:r>
          </a:p>
          <a:p>
            <a:r>
              <a:rPr lang="en-US" dirty="0"/>
              <a:t>Read all feedback</a:t>
            </a:r>
          </a:p>
          <a:p>
            <a:endParaRPr lang="en-US" dirty="0"/>
          </a:p>
          <a:p>
            <a:r>
              <a:rPr lang="en-US" dirty="0"/>
              <a:t>[CLICK]</a:t>
            </a:r>
          </a:p>
          <a:p>
            <a:r>
              <a:rPr lang="en-US" dirty="0"/>
              <a:t>Heed it  when possible!!</a:t>
            </a:r>
          </a:p>
          <a:p>
            <a:endParaRPr lang="en-US" dirty="0"/>
          </a:p>
          <a:p>
            <a:r>
              <a:rPr lang="en-US" dirty="0"/>
              <a:t>[CLICK]</a:t>
            </a:r>
          </a:p>
          <a:p>
            <a:r>
              <a:rPr lang="en-US" dirty="0"/>
              <a:t>Publish your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 help make the best use of the gift of feedback, let’s look at some best practices for conducting the survey – before, during, and after.</a:t>
            </a:r>
            <a:endParaRPr lang="en-US" dirty="0"/>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clicks total</a:t>
            </a:r>
          </a:p>
          <a:p>
            <a:endParaRPr lang="en-US" dirty="0"/>
          </a:p>
          <a:p>
            <a:r>
              <a:rPr lang="en-US" dirty="0"/>
              <a:t>[CLICK]</a:t>
            </a:r>
          </a:p>
          <a:p>
            <a:r>
              <a:rPr lang="en-US" dirty="0"/>
              <a:t>Build your survey</a:t>
            </a:r>
          </a:p>
          <a:p>
            <a:pPr lvl="1"/>
            <a:r>
              <a:rPr lang="en-US" dirty="0"/>
              <a:t>Determine questions</a:t>
            </a:r>
          </a:p>
          <a:p>
            <a:pPr lvl="1"/>
            <a:r>
              <a:rPr lang="en-US" dirty="0"/>
              <a:t>Map out branching scenarios, if any. NO sense making users answer questions that</a:t>
            </a:r>
            <a:r>
              <a:rPr lang="en-US" baseline="0" dirty="0"/>
              <a:t> don’t apply to them.</a:t>
            </a:r>
            <a:endParaRPr lang="en-US" dirty="0"/>
          </a:p>
          <a:p>
            <a:pPr lvl="1"/>
            <a:endParaRPr lang="en-US" dirty="0"/>
          </a:p>
          <a:p>
            <a:r>
              <a:rPr lang="en-US" dirty="0"/>
              <a:t>[CLICK]</a:t>
            </a:r>
          </a:p>
          <a:p>
            <a:r>
              <a:rPr lang="en-US" dirty="0"/>
              <a:t>Have 2-5 team members test out the survey</a:t>
            </a:r>
          </a:p>
          <a:p>
            <a:pPr lvl="1"/>
            <a:r>
              <a:rPr lang="en-US" dirty="0"/>
              <a:t>Make sure branching scenarios work properly</a:t>
            </a:r>
          </a:p>
          <a:p>
            <a:pPr lvl="1"/>
            <a:r>
              <a:rPr lang="en-US" dirty="0"/>
              <a:t>Questions make sense</a:t>
            </a:r>
          </a:p>
          <a:p>
            <a:pPr lvl="1"/>
            <a:r>
              <a:rPr lang="en-US" dirty="0"/>
              <a:t>Gauge how long it takes to complete the survey</a:t>
            </a:r>
          </a:p>
          <a:p>
            <a:pPr lvl="1"/>
            <a:endParaRPr lang="en-US" dirty="0"/>
          </a:p>
          <a:p>
            <a:r>
              <a:rPr lang="en-US" dirty="0"/>
              <a:t>Survey length? 10-15 minutes max.</a:t>
            </a:r>
          </a:p>
          <a:p>
            <a:pPr lvl="1"/>
            <a:r>
              <a:rPr lang="en-US" dirty="0"/>
              <a:t>Any longer, and users will lose interest. </a:t>
            </a:r>
          </a:p>
          <a:p>
            <a:pPr lvl="1"/>
            <a:r>
              <a:rPr lang="en-US" dirty="0"/>
              <a:t>Even demographic surveys should be short enough to complete in one sitting.</a:t>
            </a:r>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45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clicks total</a:t>
            </a:r>
          </a:p>
          <a:p>
            <a:endParaRPr lang="en-US" dirty="0"/>
          </a:p>
          <a:p>
            <a:r>
              <a:rPr lang="en-US" dirty="0"/>
              <a:t>[CLICK]</a:t>
            </a:r>
          </a:p>
          <a:p>
            <a:r>
              <a:rPr lang="en-US" dirty="0"/>
              <a:t>Send email to members only. Use your members mailing list. In this email:</a:t>
            </a:r>
          </a:p>
          <a:p>
            <a:pPr lvl="1"/>
            <a:r>
              <a:rPr lang="en-US" dirty="0"/>
              <a:t>BRIEFLY explain survey purpose.</a:t>
            </a:r>
          </a:p>
          <a:p>
            <a:pPr lvl="1"/>
            <a:r>
              <a:rPr lang="en-US" dirty="0"/>
              <a:t>Provide survey link.</a:t>
            </a:r>
          </a:p>
          <a:p>
            <a:pPr lvl="1"/>
            <a:r>
              <a:rPr lang="en-US" dirty="0"/>
              <a:t>Communicate survey deadline.</a:t>
            </a:r>
          </a:p>
          <a:p>
            <a:pPr lvl="1"/>
            <a:r>
              <a:rPr lang="en-US" dirty="0"/>
              <a:t>ALWAYS let user know how long the survey should take: demonstrates respect for their time.</a:t>
            </a:r>
          </a:p>
          <a:p>
            <a:pPr lvl="1"/>
            <a:endParaRPr lang="en-US" dirty="0"/>
          </a:p>
          <a:p>
            <a:r>
              <a:rPr lang="en-US" sz="1200" kern="1200" dirty="0">
                <a:solidFill>
                  <a:schemeClr val="tx1"/>
                </a:solidFill>
                <a:latin typeface="+mn-lt"/>
                <a:ea typeface="+mn-ea"/>
                <a:cs typeface="+mn-cs"/>
              </a:rPr>
              <a:t>[CLICK]</a:t>
            </a:r>
            <a:endParaRPr lang="en-US" dirty="0"/>
          </a:p>
          <a:p>
            <a:r>
              <a:rPr lang="en-US" dirty="0"/>
              <a:t>Keep eye on response rate. Survey tools should give you this info.</a:t>
            </a:r>
          </a:p>
          <a:p>
            <a:endParaRPr lang="en-US" dirty="0"/>
          </a:p>
          <a:p>
            <a:r>
              <a:rPr lang="en-US" dirty="0"/>
              <a:t>If low response: consider sharing link on community website. </a:t>
            </a:r>
          </a:p>
          <a:p>
            <a:pPr lvl="1"/>
            <a:r>
              <a:rPr lang="en-US" dirty="0"/>
              <a:t>BEWARE! Consider risks of non-members answering the survey (although Q about STC membership may stave that off)</a:t>
            </a:r>
          </a:p>
          <a:p>
            <a:pPr lvl="1"/>
            <a:endParaRPr lang="en-US" dirty="0"/>
          </a:p>
          <a:p>
            <a:pPr lvl="1"/>
            <a:endParaRPr lang="en-US" dirty="0"/>
          </a:p>
          <a:p>
            <a:endParaRPr lang="en-US" dirty="0"/>
          </a:p>
          <a:p>
            <a:pPr lvl="2"/>
            <a:endParaRPr lang="en-US" dirty="0"/>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clicks total</a:t>
            </a:r>
          </a:p>
          <a:p>
            <a:endParaRPr lang="en-US" dirty="0"/>
          </a:p>
          <a:p>
            <a:r>
              <a:rPr lang="en-US" sz="1200" kern="1200" dirty="0">
                <a:solidFill>
                  <a:schemeClr val="tx1"/>
                </a:solidFill>
                <a:latin typeface="+mn-lt"/>
                <a:ea typeface="+mn-ea"/>
                <a:cs typeface="+mn-cs"/>
              </a:rPr>
              <a:t>[CLICK]</a:t>
            </a:r>
            <a:endParaRPr lang="en-US" dirty="0"/>
          </a:p>
          <a:p>
            <a:r>
              <a:rPr lang="en-US" dirty="0"/>
              <a:t>Share survey results with community.</a:t>
            </a:r>
          </a:p>
          <a:p>
            <a:pPr lvl="1"/>
            <a:r>
              <a:rPr lang="en-US" dirty="0"/>
              <a:t>Generate PDF report of raw results and post on community website</a:t>
            </a:r>
          </a:p>
          <a:p>
            <a:pPr lvl="1"/>
            <a:r>
              <a:rPr lang="en-US" dirty="0"/>
              <a:t>Write blog or newsletter article</a:t>
            </a:r>
          </a:p>
          <a:p>
            <a:pPr lvl="1"/>
            <a:r>
              <a:rPr lang="en-US" dirty="0"/>
              <a:t>IMPORTANT: If you solicited any personal info (including people’s names and email, do NOT include that in the survey results)</a:t>
            </a:r>
          </a:p>
          <a:p>
            <a:endParaRPr lang="en-US" dirty="0"/>
          </a:p>
          <a:p>
            <a:r>
              <a:rPr lang="en-US" sz="1200" kern="1200" dirty="0">
                <a:solidFill>
                  <a:schemeClr val="tx1"/>
                </a:solidFill>
                <a:latin typeface="+mn-lt"/>
                <a:ea typeface="+mn-ea"/>
                <a:cs typeface="+mn-cs"/>
              </a:rPr>
              <a:t>[CLICK]</a:t>
            </a:r>
            <a:endParaRPr lang="en-US" dirty="0"/>
          </a:p>
          <a:p>
            <a:r>
              <a:rPr lang="en-US" dirty="0"/>
              <a:t>Make sure admin council / community leaders review the survey and use feedback accordingly.</a:t>
            </a:r>
          </a:p>
          <a:p>
            <a:endParaRPr lang="en-US" dirty="0"/>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47</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https://parade.com/273375/joelkeller/16-of-the-most-famous-movie-questions-of-all-time/#gallery_273375-12</a:t>
            </a:r>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48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Reformat page.</a:t>
            </a:r>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6 clicks</a:t>
            </a:r>
            <a:r>
              <a:rPr lang="en-US" baseline="0" dirty="0"/>
              <a:t> total</a:t>
            </a:r>
            <a:endParaRPr lang="en-US" dirty="0"/>
          </a:p>
          <a:p>
            <a:r>
              <a:rPr lang="en-US" dirty="0"/>
              <a:t>Why even do surveys?</a:t>
            </a:r>
          </a:p>
          <a:p>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[CLICK] Overall picture of your community– capture the pulse of your membership</a:t>
            </a:r>
            <a:r>
              <a:rPr lang="en-US" baseline="0" dirty="0"/>
              <a:t> </a:t>
            </a:r>
            <a:endParaRPr lang="en-US" dirty="0"/>
          </a:p>
          <a:p>
            <a:pPr>
              <a:buFont typeface="Arial" pitchFamily="34" charset="0"/>
              <a:buChar char="•"/>
            </a:pPr>
            <a:r>
              <a:rPr lang="en-US" dirty="0"/>
              <a:t> [CLICK] Get feedback on events</a:t>
            </a:r>
            <a:r>
              <a:rPr lang="en-US" baseline="0" dirty="0"/>
              <a:t> – have a survey ready to capture this info after an event</a:t>
            </a:r>
            <a:endParaRPr lang="en-US" dirty="0"/>
          </a:p>
          <a:p>
            <a:pPr>
              <a:buFont typeface="Arial" pitchFamily="34" charset="0"/>
              <a:buChar char="•"/>
            </a:pPr>
            <a:r>
              <a:rPr lang="en-US" dirty="0"/>
              <a:t> [CLICK] Earning Community Achievement Award points: There may not be a separate line item for surveys, but the work from the surveys can greatly help you earn points in other areas such as overall planning,</a:t>
            </a:r>
            <a:r>
              <a:rPr lang="en-US" baseline="0" dirty="0"/>
              <a:t> programs</a:t>
            </a:r>
            <a:r>
              <a:rPr lang="en-US" dirty="0"/>
              <a:t>,  </a:t>
            </a:r>
          </a:p>
          <a:p>
            <a:pPr>
              <a:buFont typeface="Arial" pitchFamily="34" charset="0"/>
              <a:buChar char="•"/>
            </a:pPr>
            <a:r>
              <a:rPr lang="en-US" dirty="0"/>
              <a:t> [CLICK] Determining future community leaders by</a:t>
            </a:r>
            <a:r>
              <a:rPr lang="en-US" baseline="0" dirty="0"/>
              <a:t> using survey tools for elections</a:t>
            </a:r>
            <a:endParaRPr lang="en-US" dirty="0"/>
          </a:p>
          <a:p>
            <a:pPr>
              <a:buFont typeface="Arial" pitchFamily="34" charset="0"/>
              <a:buChar char="•"/>
            </a:pPr>
            <a:r>
              <a:rPr lang="en-US" dirty="0"/>
              <a:t> [CLICK] Soliciting potential volunteers</a:t>
            </a:r>
          </a:p>
          <a:p>
            <a:pPr>
              <a:buFont typeface="Arial" pitchFamily="34" charset="0"/>
              <a:buChar char="•"/>
            </a:pPr>
            <a:r>
              <a:rPr lang="en-US" dirty="0"/>
              <a:t> [CLICK] And determining topics for programming &amp; publishing</a:t>
            </a:r>
          </a:p>
          <a:p>
            <a:br>
              <a:rPr lang="en-US" dirty="0"/>
            </a:br>
            <a:endParaRPr lang="en-US" b="1" dirty="0"/>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Now let’s</a:t>
            </a:r>
            <a:r>
              <a:rPr lang="en-US" sz="1200" kern="1200" baseline="0" dirty="0">
                <a:solidFill>
                  <a:schemeClr val="tx1"/>
                </a:solidFill>
                <a:latin typeface="+mn-lt"/>
                <a:ea typeface="+mn-ea"/>
                <a:cs typeface="+mn-cs"/>
              </a:rPr>
              <a:t> take a brief look at some of the tools used for conducting surveys, along with some pros and cons of each.</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2 clicks total</a:t>
            </a:r>
          </a:p>
          <a:p>
            <a:endParaRPr lang="en-US" b="1" dirty="0"/>
          </a:p>
          <a:p>
            <a:r>
              <a:rPr lang="en-US" b="0" dirty="0"/>
              <a:t>[CLICK]</a:t>
            </a:r>
          </a:p>
          <a:p>
            <a:r>
              <a:rPr lang="en-US" b="1" dirty="0"/>
              <a:t>CHAT TIME: Do you already conduct surveys? If so, what tool do you use?</a:t>
            </a:r>
          </a:p>
          <a:p>
            <a:endParaRPr lang="en-US" dirty="0"/>
          </a:p>
          <a:p>
            <a:r>
              <a:rPr lang="en-US" dirty="0"/>
              <a:t>[CLICK]</a:t>
            </a:r>
          </a:p>
          <a:p>
            <a:r>
              <a:rPr lang="en-US" dirty="0"/>
              <a:t>Available tools include:</a:t>
            </a:r>
          </a:p>
          <a:p>
            <a:pPr lvl="1"/>
            <a:r>
              <a:rPr lang="en-US" dirty="0"/>
              <a:t>Survey Monkey</a:t>
            </a:r>
          </a:p>
          <a:p>
            <a:pPr lvl="1"/>
            <a:r>
              <a:rPr lang="en-US" dirty="0"/>
              <a:t>Google Forms</a:t>
            </a:r>
          </a:p>
          <a:p>
            <a:pPr lvl="1"/>
            <a:endParaRPr lang="en-US" dirty="0"/>
          </a:p>
          <a:p>
            <a:pPr lvl="1"/>
            <a:r>
              <a:rPr lang="en-US" dirty="0"/>
              <a:t>First we’ll chat</a:t>
            </a:r>
            <a:r>
              <a:rPr lang="en-US" baseline="0" dirty="0"/>
              <a:t> about SM, then about Google Forms.</a:t>
            </a:r>
            <a:endParaRPr lang="en-US" dirty="0"/>
          </a:p>
          <a:p>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you build</a:t>
            </a:r>
            <a:r>
              <a:rPr lang="en-US" baseline="0" dirty="0"/>
              <a:t> a survey in Survey Monkey, you can either start from scratch or copy an existing survey.</a:t>
            </a:r>
          </a:p>
          <a:p>
            <a:endParaRPr lang="en-US" baseline="0" dirty="0"/>
          </a:p>
          <a:p>
            <a:r>
              <a:rPr lang="en-US" baseline="0" dirty="0"/>
              <a:t>the overall page consists of “web parts” (pardon the Sharepoint reference). </a:t>
            </a:r>
          </a:p>
          <a:p>
            <a:endParaRPr lang="en-US" baseline="0" dirty="0"/>
          </a:p>
          <a:p>
            <a:r>
              <a:rPr lang="en-US" baseline="0" dirty="0"/>
              <a:t>In each of these web parts, you can insert questions, images, and text.</a:t>
            </a:r>
            <a:endParaRPr lang="en-US"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Font typeface="Arial" pitchFamily="34" charset="0"/>
              <a:buChar char="•"/>
            </a:pPr>
            <a:r>
              <a:rPr lang="en-US" sz="2800" dirty="0"/>
              <a:t>8 clicks</a:t>
            </a:r>
            <a:r>
              <a:rPr lang="en-US" sz="2800" baseline="0" dirty="0"/>
              <a:t> total</a:t>
            </a:r>
            <a:endParaRPr lang="en-US" sz="2800" dirty="0"/>
          </a:p>
          <a:p>
            <a:pPr>
              <a:buFont typeface="Arial" pitchFamily="34" charset="0"/>
              <a:buChar char="•"/>
            </a:pPr>
            <a:r>
              <a:rPr lang="en-US" sz="2800" dirty="0"/>
              <a:t> Here are some pros of Survey Monkey.</a:t>
            </a:r>
          </a:p>
          <a:p>
            <a:pPr>
              <a:buFont typeface="Arial" pitchFamily="34" charset="0"/>
              <a:buChar char="•"/>
            </a:pPr>
            <a:r>
              <a:rPr lang="en-US" sz="2800" dirty="0"/>
              <a:t>[CLICK] Easy to use</a:t>
            </a:r>
          </a:p>
          <a:p>
            <a:pPr>
              <a:buFont typeface="Arial" pitchFamily="34" charset="0"/>
              <a:buChar char="•"/>
            </a:pPr>
            <a:r>
              <a:rPr lang="en-US" sz="2800" dirty="0"/>
              <a:t> [CLICK] Many question types available to you</a:t>
            </a:r>
          </a:p>
          <a:p>
            <a:pPr>
              <a:buFont typeface="Arial" pitchFamily="34" charset="0"/>
              <a:buChar char="•"/>
            </a:pPr>
            <a:r>
              <a:rPr lang="en-US" sz="2800" dirty="0"/>
              <a:t> [CLICK] Ability to insert images and other formatting elements - </a:t>
            </a:r>
          </a:p>
          <a:p>
            <a:pPr>
              <a:buFont typeface="Arial" pitchFamily="34" charset="0"/>
              <a:buChar char="•"/>
            </a:pPr>
            <a:r>
              <a:rPr lang="en-US" sz="2800" dirty="0"/>
              <a:t> [CLICK] Ability to customize with logo/colors</a:t>
            </a:r>
          </a:p>
          <a:p>
            <a:pPr>
              <a:buFont typeface="Arial" pitchFamily="34" charset="0"/>
              <a:buChar char="•"/>
            </a:pPr>
            <a:r>
              <a:rPr lang="en-US" sz="2800" dirty="0"/>
              <a:t> [CLICK] Sharable (for editing purposes) – if you have the tool login, you can access all the surveys. SO make sure only key folks have the login info.</a:t>
            </a:r>
          </a:p>
          <a:p>
            <a:pPr>
              <a:buFont typeface="Arial" pitchFamily="34" charset="0"/>
              <a:buChar char="•"/>
            </a:pPr>
            <a:r>
              <a:rPr lang="en-US" sz="2800" dirty="0"/>
              <a:t> [CLICK] Simple controls  - for example,</a:t>
            </a:r>
            <a:r>
              <a:rPr lang="en-US" sz="2800" baseline="0" dirty="0"/>
              <a:t> can configure survey so only one user per IP address can take survey, automatically set survey closing time, etc.</a:t>
            </a:r>
            <a:endParaRPr lang="en-US" sz="2800" dirty="0"/>
          </a:p>
          <a:p>
            <a:pPr>
              <a:buFont typeface="Arial" pitchFamily="34" charset="0"/>
              <a:buChar char="•"/>
            </a:pPr>
            <a:r>
              <a:rPr lang="en-US" sz="2800" dirty="0"/>
              <a:t> Reusable elements – copy and paste (and edit) either whole</a:t>
            </a:r>
            <a:r>
              <a:rPr lang="en-US" sz="2800" baseline="0" dirty="0"/>
              <a:t> surveys, </a:t>
            </a:r>
            <a:r>
              <a:rPr lang="en-US" sz="2800" dirty="0"/>
              <a:t>or individual Qs</a:t>
            </a:r>
          </a:p>
          <a:p>
            <a:pPr>
              <a:buFont typeface="Arial" pitchFamily="34" charset="0"/>
              <a:buChar char="•"/>
            </a:pPr>
            <a:r>
              <a:rPr lang="en-US" sz="2800" dirty="0"/>
              <a:t> Attractive, clear  analytics – save as PDFs with colorful graphs and freeform text in easy-to-read tables.</a:t>
            </a:r>
          </a:p>
          <a:p>
            <a:pPr>
              <a:buFont typeface="Arial" pitchFamily="34" charset="0"/>
              <a:buChar char="•"/>
            </a:pPr>
            <a:endParaRPr lang="en-US" sz="2800" dirty="0"/>
          </a:p>
          <a:p>
            <a:pPr>
              <a:buFont typeface="Arial" pitchFamily="34" charset="0"/>
              <a:buChar char="•"/>
            </a:pPr>
            <a:r>
              <a:rPr lang="en-US" sz="2800" dirty="0"/>
              <a:t>Another benefit not</a:t>
            </a:r>
            <a:r>
              <a:rPr lang="en-US" sz="2800" baseline="0" dirty="0"/>
              <a:t> mentioned here: a new feature in SM is smooth scrolling, where one Q appears at a time. This makes it easier for mobile users to take your survey, hopefully increasing response rates.</a:t>
            </a:r>
            <a:endParaRPr lang="en-US" sz="2800" dirty="0"/>
          </a:p>
        </p:txBody>
      </p:sp>
      <p:sp>
        <p:nvSpPr>
          <p:cNvPr id="4" name="Slide Number Placeholder 3"/>
          <p:cNvSpPr>
            <a:spLocks noGrp="1"/>
          </p:cNvSpPr>
          <p:nvPr>
            <p:ph type="sldNum" sz="quarter" idx="10"/>
          </p:nvPr>
        </p:nvSpPr>
        <p:spPr/>
        <p:txBody>
          <a:bodyPr/>
          <a:lstStyle/>
          <a:p>
            <a:fld id="{AFBEDA45-5B5B-4F59-B8E0-155577350F10}"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4D72AF0-5167-4AE0-84A0-935032049D60}" type="datetimeFigureOut">
              <a:rPr lang="en-US" smtClean="0"/>
              <a:pPr/>
              <a:t>7/27/2017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C233CF0-95A1-4061-8933-9DD51E6123E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D72AF0-5167-4AE0-84A0-935032049D60}" type="datetimeFigureOut">
              <a:rPr lang="en-US" smtClean="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33CF0-95A1-4061-8933-9DD51E6123E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D72AF0-5167-4AE0-84A0-935032049D60}" type="datetimeFigureOut">
              <a:rPr lang="en-US" smtClean="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33CF0-95A1-4061-8933-9DD51E6123E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67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D72AF0-5167-4AE0-84A0-935032049D60}" type="datetimeFigureOut">
              <a:rPr lang="en-US" smtClean="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33CF0-95A1-4061-8933-9DD51E6123E3}"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Autofit/>
            <a:scene3d>
              <a:camera prst="orthographicFront"/>
              <a:lightRig rig="soft" dir="t"/>
            </a:scene3d>
            <a:sp3d prstMaterial="softEdge">
              <a:bevelT w="25400" h="25400"/>
            </a:sp3d>
          </a:bodyPr>
          <a:lstStyle>
            <a:lvl1pPr algn="r">
              <a:buNone/>
              <a:defRPr sz="7200" b="1" cap="none" baseline="0">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D72AF0-5167-4AE0-84A0-935032049D60}" type="datetimeFigureOut">
              <a:rPr lang="en-US" smtClean="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33CF0-95A1-4061-8933-9DD51E6123E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D72AF0-5167-4AE0-84A0-935032049D60}" type="datetimeFigureOut">
              <a:rPr lang="en-US" smtClean="0"/>
              <a:pPr/>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33CF0-95A1-4061-8933-9DD51E6123E3}"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D72AF0-5167-4AE0-84A0-935032049D60}" type="datetimeFigureOut">
              <a:rPr lang="en-US" smtClean="0"/>
              <a:pPr/>
              <a:t>7/27/2017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233CF0-95A1-4061-8933-9DD51E6123E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D72AF0-5167-4AE0-84A0-935032049D60}" type="datetimeFigureOut">
              <a:rPr lang="en-US" smtClean="0"/>
              <a:pPr/>
              <a:t>7/27/2017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33CF0-95A1-4061-8933-9DD51E6123E3}"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72AF0-5167-4AE0-84A0-935032049D60}" type="datetimeFigureOut">
              <a:rPr lang="en-US" smtClean="0"/>
              <a:pPr/>
              <a:t>7/27/2017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233CF0-95A1-4061-8933-9DD51E6123E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4D72AF0-5167-4AE0-84A0-935032049D60}" type="datetimeFigureOut">
              <a:rPr lang="en-US" smtClean="0"/>
              <a:pPr/>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33CF0-95A1-4061-8933-9DD51E6123E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74D72AF0-5167-4AE0-84A0-935032049D60}" type="datetimeFigureOut">
              <a:rPr lang="en-US" smtClean="0"/>
              <a:pPr/>
              <a:t>7/27/2017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C233CF0-95A1-4061-8933-9DD51E6123E3}"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4D72AF0-5167-4AE0-84A0-935032049D60}" type="datetimeFigureOut">
              <a:rPr lang="en-US" smtClean="0"/>
              <a:pPr/>
              <a:t>7/27/2017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C233CF0-95A1-4061-8933-9DD51E6123E3}" type="slidenum">
              <a:rPr lang="en-US" smtClean="0"/>
              <a:pPr/>
              <a:t>‹#›</a:t>
            </a:fld>
            <a:endParaRPr lang="en-US" dirty="0"/>
          </a:p>
        </p:txBody>
      </p:sp>
      <p:sp>
        <p:nvSpPr>
          <p:cNvPr id="11" name="Rectangle 10"/>
          <p:cNvSpPr/>
          <p:nvPr userDrawn="1"/>
        </p:nvSpPr>
        <p:spPr>
          <a:xfrm>
            <a:off x="108010" y="6104878"/>
            <a:ext cx="1676400" cy="738664"/>
          </a:xfrm>
          <a:prstGeom prst="rect">
            <a:avLst/>
          </a:prstGeom>
        </p:spPr>
        <p:txBody>
          <a:bodyPr wrap="square">
            <a:spAutoFit/>
          </a:bodyPr>
          <a:lstStyle/>
          <a:p>
            <a:r>
              <a:rPr lang="en-US" sz="1400" b="1" dirty="0">
                <a:solidFill>
                  <a:schemeClr val="bg1"/>
                </a:solidFill>
                <a:latin typeface="Calibri" pitchFamily="34" charset="0"/>
              </a:rPr>
              <a:t>@STCCAC</a:t>
            </a:r>
          </a:p>
          <a:p>
            <a:r>
              <a:rPr lang="en-US" sz="1400" b="1" dirty="0">
                <a:solidFill>
                  <a:schemeClr val="bg1"/>
                </a:solidFill>
                <a:latin typeface="Calibri" pitchFamily="34" charset="0"/>
              </a:rPr>
              <a:t>@gimli_the_kitty</a:t>
            </a:r>
          </a:p>
          <a:p>
            <a:r>
              <a:rPr lang="en-US" sz="1400" b="1" dirty="0">
                <a:solidFill>
                  <a:schemeClr val="bg1"/>
                </a:solidFill>
                <a:latin typeface="Calibri" pitchFamily="34" charset="0"/>
              </a:rPr>
              <a:t>@virtual_li</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Georgia" pitchFamily="18"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Calibri"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Calibri"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Calibri"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Calibri"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Calibri"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jamye.sagan@gmail.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mailto:cac@stc.org" TargetMode="External"/><Relationship Id="rId4" Type="http://schemas.openxmlformats.org/officeDocument/2006/relationships/hyperlink" Target="mailto:stc.liat@gmail.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1"/>
            <a:ext cx="8458200" cy="2362200"/>
          </a:xfrm>
        </p:spPr>
        <p:txBody>
          <a:bodyPr>
            <a:noAutofit/>
          </a:bodyPr>
          <a:lstStyle/>
          <a:p>
            <a:r>
              <a:rPr lang="en-US" sz="5400" dirty="0"/>
              <a:t>Surely You Can’t Be Serious About Surveys</a:t>
            </a:r>
          </a:p>
        </p:txBody>
      </p:sp>
      <p:sp>
        <p:nvSpPr>
          <p:cNvPr id="3" name="Subtitle 2"/>
          <p:cNvSpPr>
            <a:spLocks noGrp="1"/>
          </p:cNvSpPr>
          <p:nvPr>
            <p:ph type="subTitle" idx="1"/>
          </p:nvPr>
        </p:nvSpPr>
        <p:spPr/>
        <p:txBody>
          <a:bodyPr>
            <a:noAutofit/>
          </a:bodyPr>
          <a:lstStyle/>
          <a:p>
            <a:r>
              <a:rPr lang="en-US" sz="2800" dirty="0"/>
              <a:t>Jamye Sagan with Li-At Rathbun</a:t>
            </a:r>
          </a:p>
          <a:p>
            <a:r>
              <a:rPr lang="en-US" sz="2800" dirty="0"/>
              <a:t>CAC Leadership Webinar Series</a:t>
            </a:r>
          </a:p>
          <a:p>
            <a:r>
              <a:rPr lang="en-US" sz="2800" dirty="0"/>
              <a:t>July 28, 2017</a:t>
            </a:r>
          </a:p>
          <a:p>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Survey Monkey: Pros</a:t>
            </a:r>
          </a:p>
        </p:txBody>
      </p:sp>
      <p:sp>
        <p:nvSpPr>
          <p:cNvPr id="5" name="Content Placeholder 4"/>
          <p:cNvSpPr>
            <a:spLocks noGrp="1"/>
          </p:cNvSpPr>
          <p:nvPr>
            <p:ph idx="1"/>
          </p:nvPr>
        </p:nvSpPr>
        <p:spPr>
          <a:xfrm>
            <a:off x="457200" y="1600200"/>
            <a:ext cx="8229600" cy="4525963"/>
          </a:xfrm>
        </p:spPr>
        <p:txBody>
          <a:bodyPr/>
          <a:lstStyle/>
          <a:p>
            <a:r>
              <a:rPr lang="en-US" sz="2800" dirty="0"/>
              <a:t>Easy to use</a:t>
            </a:r>
          </a:p>
          <a:p>
            <a:r>
              <a:rPr lang="en-US" sz="2800" dirty="0"/>
              <a:t>Many question types available</a:t>
            </a:r>
          </a:p>
          <a:p>
            <a:r>
              <a:rPr lang="en-US" sz="2800" dirty="0"/>
              <a:t>Ability to insert images and other formatting elements</a:t>
            </a:r>
          </a:p>
          <a:p>
            <a:r>
              <a:rPr lang="en-US" sz="2800" dirty="0"/>
              <a:t>Ability to customize with logo/colors</a:t>
            </a:r>
          </a:p>
          <a:p>
            <a:r>
              <a:rPr lang="en-US" sz="2800" dirty="0"/>
              <a:t>Sharable (for editing purposes)</a:t>
            </a:r>
          </a:p>
          <a:p>
            <a:r>
              <a:rPr lang="en-US" sz="2800" dirty="0"/>
              <a:t>Simple and solid controls </a:t>
            </a:r>
          </a:p>
          <a:p>
            <a:r>
              <a:rPr lang="en-US" sz="2800" dirty="0"/>
              <a:t>Reusable elements</a:t>
            </a:r>
          </a:p>
          <a:p>
            <a:r>
              <a:rPr lang="en-US" sz="2800" dirty="0"/>
              <a:t>Attractive and easy-to-use analytics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Survey Monkey: Cons</a:t>
            </a:r>
          </a:p>
        </p:txBody>
      </p:sp>
      <p:sp>
        <p:nvSpPr>
          <p:cNvPr id="5" name="Content Placeholder 4"/>
          <p:cNvSpPr>
            <a:spLocks noGrp="1"/>
          </p:cNvSpPr>
          <p:nvPr>
            <p:ph idx="1"/>
          </p:nvPr>
        </p:nvSpPr>
        <p:spPr>
          <a:xfrm>
            <a:off x="457200" y="1600200"/>
            <a:ext cx="8229600" cy="4525963"/>
          </a:xfrm>
        </p:spPr>
        <p:txBody>
          <a:bodyPr/>
          <a:lstStyle/>
          <a:p>
            <a:r>
              <a:rPr lang="en-US" sz="5400" b="1" dirty="0"/>
              <a:t>Expensive</a:t>
            </a:r>
          </a:p>
          <a:p>
            <a:pPr lvl="1"/>
            <a:r>
              <a:rPr lang="en-US" sz="2800" dirty="0"/>
              <a:t>Over $400 annually</a:t>
            </a:r>
          </a:p>
          <a:p>
            <a:pPr lvl="1"/>
            <a:r>
              <a:rPr lang="en-US" sz="2800" dirty="0"/>
              <a:t>Free version – limitations</a:t>
            </a:r>
          </a:p>
          <a:p>
            <a:pPr lvl="1"/>
            <a:r>
              <a:rPr lang="en-US" sz="2800" dirty="0"/>
              <a:t>Possible discount for non-profits</a:t>
            </a:r>
          </a:p>
          <a:p>
            <a:pPr lvl="1"/>
            <a:r>
              <a:rPr lang="en-US" sz="2800" dirty="0"/>
              <a:t>Opportunity: sponsorship!</a:t>
            </a:r>
          </a:p>
          <a:p>
            <a:r>
              <a:rPr lang="en-US" sz="2800" dirty="0"/>
              <a:t>Can take awhile for initial setup</a:t>
            </a:r>
          </a:p>
          <a:p>
            <a:pPr lvl="1"/>
            <a:endParaRPr lang="en-US" dirty="0"/>
          </a:p>
        </p:txBody>
      </p:sp>
    </p:spTree>
    <p:extLst>
      <p:ext uri="{BB962C8B-B14F-4D97-AF65-F5344CB8AC3E}">
        <p14:creationId xmlns:p14="http://schemas.microsoft.com/office/powerpoint/2010/main" val="150214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a:off x="586129" y="1417638"/>
            <a:ext cx="7971742" cy="4525962"/>
          </a:xfrm>
          <a:prstGeom prst="rect">
            <a:avLst/>
          </a:prstGeom>
        </p:spPr>
      </p:pic>
      <p:sp>
        <p:nvSpPr>
          <p:cNvPr id="3" name="Title 2"/>
          <p:cNvSpPr>
            <a:spLocks noGrp="1"/>
          </p:cNvSpPr>
          <p:nvPr>
            <p:ph type="title"/>
          </p:nvPr>
        </p:nvSpPr>
        <p:spPr/>
        <p:txBody>
          <a:bodyPr>
            <a:normAutofit/>
          </a:bodyPr>
          <a:lstStyle/>
          <a:p>
            <a:r>
              <a:rPr lang="en-US" dirty="0"/>
              <a:t>Google Forms: Basic Form</a:t>
            </a:r>
          </a:p>
        </p:txBody>
      </p:sp>
    </p:spTree>
    <p:extLst>
      <p:ext uri="{BB962C8B-B14F-4D97-AF65-F5344CB8AC3E}">
        <p14:creationId xmlns:p14="http://schemas.microsoft.com/office/powerpoint/2010/main" val="456442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Google Forms:</a:t>
            </a:r>
            <a:br>
              <a:rPr lang="en-US" dirty="0"/>
            </a:br>
            <a:r>
              <a:rPr lang="en-US" dirty="0"/>
              <a:t>Sample Survey View #1</a:t>
            </a:r>
          </a:p>
        </p:txBody>
      </p:sp>
      <p:pic>
        <p:nvPicPr>
          <p:cNvPr id="6" name="Content Placeholder 5"/>
          <p:cNvPicPr>
            <a:picLocks noGrp="1" noChangeAspect="1"/>
          </p:cNvPicPr>
          <p:nvPr>
            <p:ph idx="1"/>
          </p:nvPr>
        </p:nvPicPr>
        <p:blipFill>
          <a:blip r:embed="rId3" cstate="print"/>
          <a:stretch>
            <a:fillRect/>
          </a:stretch>
        </p:blipFill>
        <p:spPr>
          <a:xfrm>
            <a:off x="1757162" y="1784428"/>
            <a:ext cx="7234438" cy="4921172"/>
          </a:xfrm>
          <a:prstGeom prst="rect">
            <a:avLst/>
          </a:prstGeom>
        </p:spPr>
      </p:pic>
    </p:spTree>
    <p:extLst>
      <p:ext uri="{BB962C8B-B14F-4D97-AF65-F5344CB8AC3E}">
        <p14:creationId xmlns:p14="http://schemas.microsoft.com/office/powerpoint/2010/main" val="98850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Google Forms: </a:t>
            </a:r>
            <a:br>
              <a:rPr lang="en-US" dirty="0"/>
            </a:br>
            <a:r>
              <a:rPr lang="en-US" dirty="0"/>
              <a:t> Sample Survey View #1</a:t>
            </a:r>
          </a:p>
        </p:txBody>
      </p:sp>
      <p:pic>
        <p:nvPicPr>
          <p:cNvPr id="5" name="Picture 4"/>
          <p:cNvPicPr>
            <a:picLocks noChangeAspect="1"/>
          </p:cNvPicPr>
          <p:nvPr/>
        </p:nvPicPr>
        <p:blipFill rotWithShape="1">
          <a:blip r:embed="rId3" cstate="print"/>
          <a:srcRect l="2151" r="7527"/>
          <a:stretch/>
        </p:blipFill>
        <p:spPr>
          <a:xfrm>
            <a:off x="2701636" y="1600409"/>
            <a:ext cx="6213764" cy="5105191"/>
          </a:xfrm>
          <a:prstGeom prst="rect">
            <a:avLst/>
          </a:prstGeom>
        </p:spPr>
      </p:pic>
    </p:spTree>
    <p:extLst>
      <p:ext uri="{BB962C8B-B14F-4D97-AF65-F5344CB8AC3E}">
        <p14:creationId xmlns:p14="http://schemas.microsoft.com/office/powerpoint/2010/main" val="3094489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Google Forms: </a:t>
            </a:r>
            <a:br>
              <a:rPr lang="en-US" dirty="0"/>
            </a:br>
            <a:r>
              <a:rPr lang="en-US" dirty="0"/>
              <a:t> Sample Survey View #2</a:t>
            </a:r>
          </a:p>
        </p:txBody>
      </p:sp>
      <p:pic>
        <p:nvPicPr>
          <p:cNvPr id="2" name="Picture 1"/>
          <p:cNvPicPr>
            <a:picLocks noChangeAspect="1"/>
          </p:cNvPicPr>
          <p:nvPr/>
        </p:nvPicPr>
        <p:blipFill rotWithShape="1">
          <a:blip r:embed="rId3" cstate="print"/>
          <a:srcRect t="1" b="569"/>
          <a:stretch/>
        </p:blipFill>
        <p:spPr>
          <a:xfrm>
            <a:off x="2739029" y="1600200"/>
            <a:ext cx="6055057" cy="5029200"/>
          </a:xfrm>
          <a:prstGeom prst="rect">
            <a:avLst/>
          </a:prstGeom>
        </p:spPr>
      </p:pic>
    </p:spTree>
    <p:extLst>
      <p:ext uri="{BB962C8B-B14F-4D97-AF65-F5344CB8AC3E}">
        <p14:creationId xmlns:p14="http://schemas.microsoft.com/office/powerpoint/2010/main" val="1102056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Google Forms: Pros</a:t>
            </a:r>
          </a:p>
        </p:txBody>
      </p:sp>
      <p:sp>
        <p:nvSpPr>
          <p:cNvPr id="5" name="Content Placeholder 4"/>
          <p:cNvSpPr>
            <a:spLocks noGrp="1"/>
          </p:cNvSpPr>
          <p:nvPr>
            <p:ph idx="1"/>
          </p:nvPr>
        </p:nvSpPr>
        <p:spPr>
          <a:xfrm>
            <a:off x="457200" y="1600200"/>
            <a:ext cx="8229600" cy="4525963"/>
          </a:xfrm>
        </p:spPr>
        <p:txBody>
          <a:bodyPr/>
          <a:lstStyle/>
          <a:p>
            <a:r>
              <a:rPr lang="en-US" sz="2800" dirty="0"/>
              <a:t>Free</a:t>
            </a:r>
          </a:p>
          <a:p>
            <a:r>
              <a:rPr lang="en-US" sz="2800" dirty="0"/>
              <a:t>Familiar </a:t>
            </a:r>
          </a:p>
          <a:p>
            <a:r>
              <a:rPr lang="en-US" sz="2800" dirty="0"/>
              <a:t>Sharable—multiple contributors</a:t>
            </a:r>
          </a:p>
          <a:p>
            <a:r>
              <a:rPr lang="en-US" sz="2800" dirty="0"/>
              <a:t>Repeatable—start with a copy</a:t>
            </a:r>
          </a:p>
          <a:p>
            <a:r>
              <a:rPr lang="en-US" sz="2800" dirty="0"/>
              <a:t>Pretty analytics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Google Forms: Cons</a:t>
            </a:r>
          </a:p>
        </p:txBody>
      </p:sp>
      <p:sp>
        <p:nvSpPr>
          <p:cNvPr id="5" name="Content Placeholder 4"/>
          <p:cNvSpPr>
            <a:spLocks noGrp="1"/>
          </p:cNvSpPr>
          <p:nvPr>
            <p:ph idx="1"/>
          </p:nvPr>
        </p:nvSpPr>
        <p:spPr>
          <a:xfrm>
            <a:off x="457200" y="1600200"/>
            <a:ext cx="8229600" cy="4525963"/>
          </a:xfrm>
        </p:spPr>
        <p:txBody>
          <a:bodyPr/>
          <a:lstStyle/>
          <a:p>
            <a:r>
              <a:rPr lang="en-US" dirty="0"/>
              <a:t>Anyone with the link can edit</a:t>
            </a:r>
            <a:endParaRPr lang="en-US" sz="2800" dirty="0"/>
          </a:p>
          <a:p>
            <a:r>
              <a:rPr lang="en-US" dirty="0"/>
              <a:t>Stay vigilant to what changed</a:t>
            </a:r>
            <a:endParaRPr lang="en-US" sz="2800" dirty="0"/>
          </a:p>
          <a:p>
            <a:r>
              <a:rPr lang="en-US" sz="2800" dirty="0"/>
              <a:t>Copy limited to same folder</a:t>
            </a:r>
          </a:p>
          <a:p>
            <a:r>
              <a:rPr lang="en-US" sz="2800" dirty="0"/>
              <a:t>Open/response rate (careful what email you send this from)</a:t>
            </a:r>
          </a:p>
          <a:p>
            <a:r>
              <a:rPr lang="en-US" sz="2800" dirty="0"/>
              <a:t>Easy to make survey too long</a:t>
            </a:r>
          </a:p>
          <a:p>
            <a:r>
              <a:rPr lang="en-US" sz="2800" dirty="0"/>
              <a:t>Spreadsheet results are ugly</a:t>
            </a:r>
          </a:p>
          <a:p>
            <a:pPr lvl="1"/>
            <a:endParaRPr lang="en-US" dirty="0"/>
          </a:p>
        </p:txBody>
      </p:sp>
    </p:spTree>
    <p:extLst>
      <p:ext uri="{BB962C8B-B14F-4D97-AF65-F5344CB8AC3E}">
        <p14:creationId xmlns:p14="http://schemas.microsoft.com/office/powerpoint/2010/main" val="150214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2826488"/>
          </a:xfrm>
        </p:spPr>
        <p:txBody>
          <a:bodyPr>
            <a:normAutofit fontScale="90000"/>
          </a:bodyPr>
          <a:lstStyle/>
          <a:p>
            <a:r>
              <a:rPr lang="en-US" dirty="0"/>
              <a:t>Best Practices: Demographic Surveys</a:t>
            </a:r>
          </a:p>
        </p:txBody>
      </p:sp>
      <p:sp>
        <p:nvSpPr>
          <p:cNvPr id="3" name="Content Placeholder 2"/>
          <p:cNvSpPr>
            <a:spLocks noGrp="1"/>
          </p:cNvSpPr>
          <p:nvPr>
            <p:ph type="body" idx="1"/>
          </p:nvPr>
        </p:nvSpPr>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Experience &amp; Employment</a:t>
            </a:r>
          </a:p>
          <a:p>
            <a:r>
              <a:rPr lang="en-US" dirty="0"/>
              <a:t>Deliverables</a:t>
            </a:r>
          </a:p>
          <a:p>
            <a:r>
              <a:rPr lang="en-US" dirty="0"/>
              <a:t>Tools</a:t>
            </a:r>
          </a:p>
          <a:p>
            <a:r>
              <a:rPr lang="en-US" dirty="0"/>
              <a:t>STC &amp; Other Professional Membership</a:t>
            </a:r>
          </a:p>
          <a:p>
            <a:r>
              <a:rPr lang="en-US" dirty="0"/>
              <a:t>Services and Communication Value</a:t>
            </a:r>
          </a:p>
          <a:p>
            <a:r>
              <a:rPr lang="en-US" dirty="0"/>
              <a:t>Topic Ideas</a:t>
            </a:r>
          </a:p>
          <a:p>
            <a:r>
              <a:rPr lang="en-US" dirty="0"/>
              <a:t>Feedback: Specific Events</a:t>
            </a:r>
          </a:p>
          <a:p>
            <a:r>
              <a:rPr lang="en-US" dirty="0"/>
              <a:t>STC Summit</a:t>
            </a:r>
          </a:p>
          <a:p>
            <a:r>
              <a:rPr lang="en-US" dirty="0"/>
              <a:t>Volunteers</a:t>
            </a:r>
          </a:p>
        </p:txBody>
      </p:sp>
      <p:sp>
        <p:nvSpPr>
          <p:cNvPr id="4" name="Title 3"/>
          <p:cNvSpPr>
            <a:spLocks noGrp="1"/>
          </p:cNvSpPr>
          <p:nvPr>
            <p:ph type="title"/>
          </p:nvPr>
        </p:nvSpPr>
        <p:spPr/>
        <p:txBody>
          <a:bodyPr/>
          <a:lstStyle/>
          <a:p>
            <a:r>
              <a:rPr lang="en-US" b="1" dirty="0"/>
              <a:t>Question Types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rely you cant.png"/>
          <p:cNvPicPr>
            <a:picLocks noGrp="1" noChangeAspect="1"/>
          </p:cNvPicPr>
          <p:nvPr>
            <p:ph idx="1"/>
          </p:nvPr>
        </p:nvPicPr>
        <p:blipFill>
          <a:blip r:embed="rId3" cstate="print"/>
          <a:srcRect b="8102"/>
          <a:stretch>
            <a:fillRect/>
          </a:stretch>
        </p:blipFill>
        <p:spPr>
          <a:xfrm>
            <a:off x="1951220" y="121854"/>
            <a:ext cx="5744980" cy="6050346"/>
          </a:xfrm>
        </p:spPr>
      </p:pic>
      <p:sp>
        <p:nvSpPr>
          <p:cNvPr id="3" name="Title 2"/>
          <p:cNvSpPr>
            <a:spLocks noGrp="1"/>
          </p:cNvSpPr>
          <p:nvPr>
            <p:ph type="title"/>
          </p:nvPr>
        </p:nvSpPr>
        <p:spPr/>
        <p:txBody>
          <a:bodyPr/>
          <a:lstStyle/>
          <a:p>
            <a:endParaRPr lang="en-US" dirty="0"/>
          </a:p>
        </p:txBody>
      </p:sp>
      <p:sp>
        <p:nvSpPr>
          <p:cNvPr id="5" name="Rectangle 4"/>
          <p:cNvSpPr/>
          <p:nvPr/>
        </p:nvSpPr>
        <p:spPr>
          <a:xfrm>
            <a:off x="6553200" y="6172200"/>
            <a:ext cx="1124026" cy="230832"/>
          </a:xfrm>
          <a:prstGeom prst="rect">
            <a:avLst/>
          </a:prstGeom>
        </p:spPr>
        <p:txBody>
          <a:bodyPr wrap="none">
            <a:spAutoFit/>
          </a:bodyPr>
          <a:lstStyle/>
          <a:p>
            <a:r>
              <a:rPr lang="en-US" sz="900" dirty="0">
                <a:latin typeface="Calibri" pitchFamily="34" charset="0"/>
              </a:rPr>
              <a:t>Source: nodoubtern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2590800" cy="4386071"/>
          </a:xfrm>
        </p:spPr>
        <p:txBody>
          <a:bodyPr>
            <a:normAutofit/>
          </a:bodyPr>
          <a:lstStyle/>
          <a:p>
            <a:r>
              <a:rPr lang="en-US" b="1" dirty="0"/>
              <a:t>WHY? </a:t>
            </a:r>
            <a:r>
              <a:rPr lang="en-US" dirty="0"/>
              <a:t>Novice vs. expert info</a:t>
            </a:r>
          </a:p>
          <a:p>
            <a:r>
              <a:rPr lang="en-US" b="1" dirty="0"/>
              <a:t>Q TYPE:</a:t>
            </a:r>
            <a:r>
              <a:rPr lang="en-US" dirty="0"/>
              <a:t>  Multiple choice, one answer</a:t>
            </a:r>
          </a:p>
          <a:p>
            <a:endParaRPr lang="en-US" dirty="0"/>
          </a:p>
        </p:txBody>
      </p:sp>
      <p:sp>
        <p:nvSpPr>
          <p:cNvPr id="3" name="Title 2"/>
          <p:cNvSpPr>
            <a:spLocks noGrp="1"/>
          </p:cNvSpPr>
          <p:nvPr>
            <p:ph type="title"/>
          </p:nvPr>
        </p:nvSpPr>
        <p:spPr/>
        <p:txBody>
          <a:bodyPr>
            <a:normAutofit fontScale="90000"/>
          </a:bodyPr>
          <a:lstStyle/>
          <a:p>
            <a:r>
              <a:rPr lang="en-US" dirty="0"/>
              <a:t>SURVEY QUESTION: </a:t>
            </a:r>
            <a:br>
              <a:rPr lang="en-US" dirty="0"/>
            </a:br>
            <a:r>
              <a:rPr lang="en-US" dirty="0"/>
              <a:t>Experience &amp; Employment</a:t>
            </a:r>
          </a:p>
        </p:txBody>
      </p:sp>
      <p:pic>
        <p:nvPicPr>
          <p:cNvPr id="38914" name="Picture 2" descr="C:\Users\s316400\AppData\Local\Temp\SNAGHTML11f8efb9.PNG"/>
          <p:cNvPicPr>
            <a:picLocks noChangeAspect="1" noChangeArrowheads="1"/>
          </p:cNvPicPr>
          <p:nvPr/>
        </p:nvPicPr>
        <p:blipFill>
          <a:blip r:embed="rId3" cstate="print"/>
          <a:srcRect/>
          <a:stretch>
            <a:fillRect/>
          </a:stretch>
        </p:blipFill>
        <p:spPr bwMode="auto">
          <a:xfrm>
            <a:off x="3008932" y="1409700"/>
            <a:ext cx="4534868" cy="4038600"/>
          </a:xfrm>
          <a:prstGeom prst="rect">
            <a:avLst/>
          </a:prstGeom>
          <a:noFill/>
        </p:spPr>
      </p:pic>
      <p:pic>
        <p:nvPicPr>
          <p:cNvPr id="5" name="Picture 2" descr="C:\Users\s316400\AppData\Local\Temp\SNAGHTML11f956c5.PNG"/>
          <p:cNvPicPr>
            <a:picLocks noChangeAspect="1" noChangeArrowheads="1"/>
          </p:cNvPicPr>
          <p:nvPr/>
        </p:nvPicPr>
        <p:blipFill>
          <a:blip r:embed="rId4" cstate="print"/>
          <a:srcRect/>
          <a:stretch>
            <a:fillRect/>
          </a:stretch>
        </p:blipFill>
        <p:spPr bwMode="auto">
          <a:xfrm>
            <a:off x="4724400" y="2556686"/>
            <a:ext cx="4343400" cy="430131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00200"/>
            <a:ext cx="3657600" cy="4407091"/>
          </a:xfrm>
        </p:spPr>
        <p:txBody>
          <a:bodyPr/>
          <a:lstStyle/>
          <a:p>
            <a:r>
              <a:rPr lang="en-US" b="1" dirty="0"/>
              <a:t>WHY?</a:t>
            </a:r>
            <a:r>
              <a:rPr lang="en-US" dirty="0"/>
              <a:t>  Employment resource focus</a:t>
            </a:r>
          </a:p>
          <a:p>
            <a:r>
              <a:rPr lang="en-US" b="1" dirty="0"/>
              <a:t>Q TYPE:</a:t>
            </a:r>
            <a:r>
              <a:rPr lang="en-US" dirty="0"/>
              <a:t> Multiple choice, one answer</a:t>
            </a:r>
          </a:p>
          <a:p>
            <a:endParaRPr lang="en-US" dirty="0"/>
          </a:p>
        </p:txBody>
      </p:sp>
      <p:sp>
        <p:nvSpPr>
          <p:cNvPr id="3" name="Title 2"/>
          <p:cNvSpPr>
            <a:spLocks noGrp="1"/>
          </p:cNvSpPr>
          <p:nvPr>
            <p:ph type="title"/>
          </p:nvPr>
        </p:nvSpPr>
        <p:spPr/>
        <p:txBody>
          <a:bodyPr>
            <a:normAutofit fontScale="90000"/>
          </a:bodyPr>
          <a:lstStyle/>
          <a:p>
            <a:r>
              <a:rPr lang="en-US" dirty="0"/>
              <a:t>SURVEY QUESTION: </a:t>
            </a:r>
            <a:br>
              <a:rPr lang="en-US" dirty="0"/>
            </a:br>
            <a:r>
              <a:rPr lang="en-US" dirty="0"/>
              <a:t>Experience &amp; Employment</a:t>
            </a:r>
          </a:p>
        </p:txBody>
      </p:sp>
      <p:pic>
        <p:nvPicPr>
          <p:cNvPr id="73730" name="Picture 2" descr="C:\Users\s316400\AppData\Local\Temp\SNAGHTML11fade7a.PNG"/>
          <p:cNvPicPr>
            <a:picLocks noChangeAspect="1" noChangeArrowheads="1"/>
          </p:cNvPicPr>
          <p:nvPr/>
        </p:nvPicPr>
        <p:blipFill>
          <a:blip r:embed="rId3" cstate="print"/>
          <a:srcRect/>
          <a:stretch>
            <a:fillRect/>
          </a:stretch>
        </p:blipFill>
        <p:spPr bwMode="auto">
          <a:xfrm>
            <a:off x="4419600" y="1595492"/>
            <a:ext cx="4724400" cy="526250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09800" y="5334000"/>
            <a:ext cx="6477000" cy="990600"/>
          </a:xfrm>
        </p:spPr>
        <p:txBody>
          <a:bodyPr>
            <a:normAutofit fontScale="85000" lnSpcReduction="20000"/>
          </a:bodyPr>
          <a:lstStyle/>
          <a:p>
            <a:r>
              <a:rPr lang="en-US" b="1" dirty="0"/>
              <a:t>WHY? </a:t>
            </a:r>
            <a:r>
              <a:rPr lang="en-US" dirty="0"/>
              <a:t>More useful info to determine programming content</a:t>
            </a:r>
          </a:p>
          <a:p>
            <a:r>
              <a:rPr lang="en-US" b="1" dirty="0"/>
              <a:t>Q TYPE:</a:t>
            </a:r>
            <a:r>
              <a:rPr lang="en-US" dirty="0"/>
              <a:t> Checkbox option, multiple answers</a:t>
            </a:r>
          </a:p>
        </p:txBody>
      </p:sp>
      <p:sp>
        <p:nvSpPr>
          <p:cNvPr id="3" name="Title 2"/>
          <p:cNvSpPr>
            <a:spLocks noGrp="1"/>
          </p:cNvSpPr>
          <p:nvPr>
            <p:ph type="title"/>
          </p:nvPr>
        </p:nvSpPr>
        <p:spPr/>
        <p:txBody>
          <a:bodyPr>
            <a:normAutofit fontScale="90000"/>
          </a:bodyPr>
          <a:lstStyle/>
          <a:p>
            <a:r>
              <a:rPr lang="en-US" dirty="0"/>
              <a:t>SURVEY QUESTION: </a:t>
            </a:r>
            <a:br>
              <a:rPr lang="en-US" dirty="0"/>
            </a:br>
            <a:r>
              <a:rPr lang="en-US" dirty="0"/>
              <a:t>Experience &amp; Employment</a:t>
            </a:r>
          </a:p>
        </p:txBody>
      </p:sp>
      <p:pic>
        <p:nvPicPr>
          <p:cNvPr id="77828" name="Picture 4" descr="C:\Users\s316400\AppData\Local\Temp\SNAGHTML11fc1810.PNG"/>
          <p:cNvPicPr>
            <a:picLocks noChangeAspect="1" noChangeArrowheads="1"/>
          </p:cNvPicPr>
          <p:nvPr/>
        </p:nvPicPr>
        <p:blipFill>
          <a:blip r:embed="rId3" cstate="print"/>
          <a:srcRect/>
          <a:stretch>
            <a:fillRect/>
          </a:stretch>
        </p:blipFill>
        <p:spPr bwMode="auto">
          <a:xfrm>
            <a:off x="326362" y="1619250"/>
            <a:ext cx="8436638" cy="36385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SURVEY QUESTION: </a:t>
            </a:r>
            <a:br>
              <a:rPr lang="en-US" dirty="0"/>
            </a:br>
            <a:r>
              <a:rPr lang="en-US" dirty="0"/>
              <a:t>Experience &amp; Employment</a:t>
            </a:r>
          </a:p>
        </p:txBody>
      </p:sp>
      <p:pic>
        <p:nvPicPr>
          <p:cNvPr id="81922" name="Picture 2" descr="C:\Users\s316400\AppData\Local\Temp\SNAGHTML11fbbd44.PNG"/>
          <p:cNvPicPr>
            <a:picLocks noChangeAspect="1" noChangeArrowheads="1"/>
          </p:cNvPicPr>
          <p:nvPr/>
        </p:nvPicPr>
        <p:blipFill>
          <a:blip r:embed="rId3" cstate="print"/>
          <a:srcRect/>
          <a:stretch>
            <a:fillRect/>
          </a:stretch>
        </p:blipFill>
        <p:spPr bwMode="auto">
          <a:xfrm>
            <a:off x="423862" y="1447800"/>
            <a:ext cx="8296275" cy="3190876"/>
          </a:xfrm>
          <a:prstGeom prst="rect">
            <a:avLst/>
          </a:prstGeom>
          <a:noFill/>
        </p:spPr>
      </p:pic>
      <p:sp>
        <p:nvSpPr>
          <p:cNvPr id="6" name="Content Placeholder 5"/>
          <p:cNvSpPr>
            <a:spLocks noGrp="1"/>
          </p:cNvSpPr>
          <p:nvPr>
            <p:ph idx="1"/>
          </p:nvPr>
        </p:nvSpPr>
        <p:spPr>
          <a:xfrm>
            <a:off x="2667000" y="4813109"/>
            <a:ext cx="6019800" cy="1359091"/>
          </a:xfrm>
        </p:spPr>
        <p:txBody>
          <a:bodyPr>
            <a:normAutofit fontScale="85000" lnSpcReduction="10000"/>
          </a:bodyPr>
          <a:lstStyle/>
          <a:p>
            <a:r>
              <a:rPr lang="en-US" b="1" dirty="0"/>
              <a:t>WHY?</a:t>
            </a:r>
            <a:r>
              <a:rPr lang="en-US" dirty="0"/>
              <a:t> More useful info to determine programming content</a:t>
            </a:r>
          </a:p>
          <a:p>
            <a:r>
              <a:rPr lang="en-US" b="1" dirty="0"/>
              <a:t>Q TYPE:</a:t>
            </a:r>
            <a:r>
              <a:rPr lang="en-US" dirty="0"/>
              <a:t> Checkbox option, multiple answers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3200400" cy="4559491"/>
          </a:xfrm>
        </p:spPr>
        <p:txBody>
          <a:bodyPr/>
          <a:lstStyle/>
          <a:p>
            <a:r>
              <a:rPr lang="en-US" b="1" dirty="0"/>
              <a:t>WHY? </a:t>
            </a:r>
            <a:r>
              <a:rPr lang="en-US" dirty="0"/>
              <a:t>See what members produce, and what’s new</a:t>
            </a:r>
          </a:p>
          <a:p>
            <a:r>
              <a:rPr lang="en-US" b="1" dirty="0"/>
              <a:t>Q TYPE:</a:t>
            </a:r>
            <a:r>
              <a:rPr lang="en-US" dirty="0"/>
              <a:t> Checkbox option, multiple answers, with freeform answer</a:t>
            </a:r>
          </a:p>
        </p:txBody>
      </p:sp>
      <p:sp>
        <p:nvSpPr>
          <p:cNvPr id="3" name="Title 2"/>
          <p:cNvSpPr>
            <a:spLocks noGrp="1"/>
          </p:cNvSpPr>
          <p:nvPr>
            <p:ph type="title"/>
          </p:nvPr>
        </p:nvSpPr>
        <p:spPr/>
        <p:txBody>
          <a:bodyPr>
            <a:normAutofit fontScale="90000"/>
          </a:bodyPr>
          <a:lstStyle/>
          <a:p>
            <a:r>
              <a:rPr lang="en-US" dirty="0"/>
              <a:t>SURVEY QUESTION: </a:t>
            </a:r>
            <a:br>
              <a:rPr lang="en-US" dirty="0"/>
            </a:br>
            <a:r>
              <a:rPr lang="en-US" dirty="0"/>
              <a:t>Deliverables</a:t>
            </a:r>
          </a:p>
        </p:txBody>
      </p:sp>
      <p:pic>
        <p:nvPicPr>
          <p:cNvPr id="36866" name="Picture 2" descr="C:\Users\s316400\AppData\Local\Temp\SNAGHTML12054e8b.PNG"/>
          <p:cNvPicPr>
            <a:picLocks noChangeAspect="1" noChangeArrowheads="1"/>
          </p:cNvPicPr>
          <p:nvPr/>
        </p:nvPicPr>
        <p:blipFill>
          <a:blip r:embed="rId3" cstate="print"/>
          <a:srcRect/>
          <a:stretch>
            <a:fillRect/>
          </a:stretch>
        </p:blipFill>
        <p:spPr bwMode="auto">
          <a:xfrm>
            <a:off x="4305300" y="1323975"/>
            <a:ext cx="4838700" cy="55340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810000" cy="4525963"/>
          </a:xfrm>
        </p:spPr>
        <p:txBody>
          <a:bodyPr/>
          <a:lstStyle/>
          <a:p>
            <a:r>
              <a:rPr lang="en-US" b="1" dirty="0"/>
              <a:t>WHY?</a:t>
            </a:r>
            <a:r>
              <a:rPr lang="en-US" dirty="0"/>
              <a:t>  See what tools are popular, not as popular, or new</a:t>
            </a:r>
          </a:p>
          <a:p>
            <a:r>
              <a:rPr lang="en-US" b="1" dirty="0"/>
              <a:t>Q TYPE:</a:t>
            </a:r>
            <a:r>
              <a:rPr lang="en-US" dirty="0"/>
              <a:t> Checkbox option, multiple answers, with freeform answer</a:t>
            </a:r>
          </a:p>
        </p:txBody>
      </p:sp>
      <p:sp>
        <p:nvSpPr>
          <p:cNvPr id="3" name="Title 2"/>
          <p:cNvSpPr>
            <a:spLocks noGrp="1"/>
          </p:cNvSpPr>
          <p:nvPr>
            <p:ph type="title"/>
          </p:nvPr>
        </p:nvSpPr>
        <p:spPr/>
        <p:txBody>
          <a:bodyPr>
            <a:normAutofit fontScale="90000"/>
          </a:bodyPr>
          <a:lstStyle/>
          <a:p>
            <a:r>
              <a:rPr lang="en-US" dirty="0"/>
              <a:t>SURVEY QUESTION:</a:t>
            </a:r>
            <a:br>
              <a:rPr lang="en-US" dirty="0"/>
            </a:br>
            <a:r>
              <a:rPr lang="en-US" dirty="0"/>
              <a:t>Tools</a:t>
            </a:r>
          </a:p>
        </p:txBody>
      </p:sp>
      <p:pic>
        <p:nvPicPr>
          <p:cNvPr id="34818" name="Picture 2" descr="C:\Users\s316400\AppData\Local\Temp\SNAGHTML120bb24c.PNG"/>
          <p:cNvPicPr>
            <a:picLocks noChangeAspect="1" noChangeArrowheads="1"/>
          </p:cNvPicPr>
          <p:nvPr/>
        </p:nvPicPr>
        <p:blipFill>
          <a:blip r:embed="rId3" cstate="print"/>
          <a:srcRect/>
          <a:stretch>
            <a:fillRect/>
          </a:stretch>
        </p:blipFill>
        <p:spPr bwMode="auto">
          <a:xfrm>
            <a:off x="4495800" y="1596571"/>
            <a:ext cx="4572000" cy="526142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181600"/>
            <a:ext cx="8229600" cy="825691"/>
          </a:xfrm>
        </p:spPr>
        <p:txBody>
          <a:bodyPr>
            <a:normAutofit fontScale="92500" lnSpcReduction="20000"/>
          </a:bodyPr>
          <a:lstStyle/>
          <a:p>
            <a:r>
              <a:rPr lang="en-US" b="1" dirty="0"/>
              <a:t>WHY:</a:t>
            </a:r>
            <a:r>
              <a:rPr lang="en-US" dirty="0"/>
              <a:t> Membership makeup</a:t>
            </a:r>
          </a:p>
          <a:p>
            <a:r>
              <a:rPr lang="en-US" b="1" dirty="0"/>
              <a:t>Q TYPE:</a:t>
            </a:r>
            <a:r>
              <a:rPr lang="en-US" dirty="0"/>
              <a:t> Multiple choice, one answer</a:t>
            </a:r>
          </a:p>
        </p:txBody>
      </p:sp>
      <p:sp>
        <p:nvSpPr>
          <p:cNvPr id="3" name="Title 2"/>
          <p:cNvSpPr>
            <a:spLocks noGrp="1"/>
          </p:cNvSpPr>
          <p:nvPr>
            <p:ph type="title"/>
          </p:nvPr>
        </p:nvSpPr>
        <p:spPr/>
        <p:txBody>
          <a:bodyPr>
            <a:normAutofit fontScale="90000"/>
          </a:bodyPr>
          <a:lstStyle/>
          <a:p>
            <a:r>
              <a:rPr lang="en-US" dirty="0"/>
              <a:t>SURVEY QUESTION:</a:t>
            </a:r>
            <a:br>
              <a:rPr lang="en-US" dirty="0"/>
            </a:br>
            <a:r>
              <a:rPr lang="en-US" dirty="0"/>
              <a:t>STC Membership</a:t>
            </a:r>
          </a:p>
        </p:txBody>
      </p:sp>
      <p:pic>
        <p:nvPicPr>
          <p:cNvPr id="32770" name="Picture 2" descr="C:\Users\s316400\AppData\Local\Temp\SNAGHTML120dee81.PNG"/>
          <p:cNvPicPr>
            <a:picLocks noChangeAspect="1" noChangeArrowheads="1"/>
          </p:cNvPicPr>
          <p:nvPr/>
        </p:nvPicPr>
        <p:blipFill>
          <a:blip r:embed="rId3" cstate="print"/>
          <a:srcRect/>
          <a:stretch>
            <a:fillRect/>
          </a:stretch>
        </p:blipFill>
        <p:spPr bwMode="auto">
          <a:xfrm>
            <a:off x="228601" y="1562100"/>
            <a:ext cx="4343400" cy="3412050"/>
          </a:xfrm>
          <a:prstGeom prst="rect">
            <a:avLst/>
          </a:prstGeom>
          <a:noFill/>
        </p:spPr>
      </p:pic>
      <p:pic>
        <p:nvPicPr>
          <p:cNvPr id="32772" name="Picture 4" descr="C:\Users\s316400\AppData\Local\Temp\SNAGHTML120e2366.PNG"/>
          <p:cNvPicPr>
            <a:picLocks noChangeAspect="1" noChangeArrowheads="1"/>
          </p:cNvPicPr>
          <p:nvPr/>
        </p:nvPicPr>
        <p:blipFill>
          <a:blip r:embed="rId4" cstate="print"/>
          <a:srcRect/>
          <a:stretch>
            <a:fillRect/>
          </a:stretch>
        </p:blipFill>
        <p:spPr bwMode="auto">
          <a:xfrm>
            <a:off x="4829175" y="1600200"/>
            <a:ext cx="4391025" cy="329549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2590800" cy="4407091"/>
          </a:xfrm>
        </p:spPr>
        <p:txBody>
          <a:bodyPr/>
          <a:lstStyle/>
          <a:p>
            <a:r>
              <a:rPr lang="en-US" b="1" dirty="0"/>
              <a:t>WHY? </a:t>
            </a:r>
            <a:r>
              <a:rPr lang="en-US" dirty="0"/>
              <a:t>Goals checkpoint</a:t>
            </a:r>
          </a:p>
          <a:p>
            <a:r>
              <a:rPr lang="en-US" b="1" dirty="0"/>
              <a:t>Q TYPE: </a:t>
            </a:r>
            <a:r>
              <a:rPr lang="en-US" dirty="0"/>
              <a:t>Checkbox option, multiple answers, with freeform answer</a:t>
            </a:r>
          </a:p>
        </p:txBody>
      </p:sp>
      <p:sp>
        <p:nvSpPr>
          <p:cNvPr id="3" name="Title 2"/>
          <p:cNvSpPr>
            <a:spLocks noGrp="1"/>
          </p:cNvSpPr>
          <p:nvPr>
            <p:ph type="title"/>
          </p:nvPr>
        </p:nvSpPr>
        <p:spPr/>
        <p:txBody>
          <a:bodyPr>
            <a:normAutofit fontScale="90000"/>
          </a:bodyPr>
          <a:lstStyle/>
          <a:p>
            <a:r>
              <a:rPr lang="en-US" dirty="0"/>
              <a:t>SURVEY QUESTION:</a:t>
            </a:r>
            <a:br>
              <a:rPr lang="en-US" dirty="0"/>
            </a:br>
            <a:r>
              <a:rPr lang="en-US" dirty="0"/>
              <a:t>Community Membership</a:t>
            </a:r>
          </a:p>
        </p:txBody>
      </p:sp>
      <p:pic>
        <p:nvPicPr>
          <p:cNvPr id="86018" name="Picture 2" descr="C:\Users\s316400\AppData\Local\Temp\SNAGHTML120f4bae.PNG"/>
          <p:cNvPicPr>
            <a:picLocks noChangeAspect="1" noChangeArrowheads="1"/>
          </p:cNvPicPr>
          <p:nvPr/>
        </p:nvPicPr>
        <p:blipFill>
          <a:blip r:embed="rId3" cstate="print"/>
          <a:srcRect/>
          <a:stretch>
            <a:fillRect/>
          </a:stretch>
        </p:blipFill>
        <p:spPr bwMode="auto">
          <a:xfrm>
            <a:off x="3276600" y="1981200"/>
            <a:ext cx="5790166" cy="432504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81200"/>
            <a:ext cx="2895600" cy="4026091"/>
          </a:xfrm>
        </p:spPr>
        <p:txBody>
          <a:bodyPr>
            <a:normAutofit/>
          </a:bodyPr>
          <a:lstStyle/>
          <a:p>
            <a:r>
              <a:rPr lang="en-US" b="1" dirty="0"/>
              <a:t>WHY? </a:t>
            </a:r>
            <a:r>
              <a:rPr lang="en-US" dirty="0"/>
              <a:t>Compare with other orgs</a:t>
            </a:r>
          </a:p>
          <a:p>
            <a:r>
              <a:rPr lang="en-US" b="1" dirty="0"/>
              <a:t>Q TYPE: </a:t>
            </a:r>
            <a:r>
              <a:rPr lang="en-US" dirty="0"/>
              <a:t>Checkbox option, multiple answers, with freeform answer</a:t>
            </a:r>
          </a:p>
          <a:p>
            <a:endParaRPr lang="en-US" dirty="0"/>
          </a:p>
        </p:txBody>
      </p:sp>
      <p:sp>
        <p:nvSpPr>
          <p:cNvPr id="3" name="Title 2"/>
          <p:cNvSpPr>
            <a:spLocks noGrp="1"/>
          </p:cNvSpPr>
          <p:nvPr>
            <p:ph type="title"/>
          </p:nvPr>
        </p:nvSpPr>
        <p:spPr/>
        <p:txBody>
          <a:bodyPr>
            <a:normAutofit fontScale="90000"/>
          </a:bodyPr>
          <a:lstStyle/>
          <a:p>
            <a:r>
              <a:rPr lang="en-US" dirty="0"/>
              <a:t>SURVEY QUESTION:</a:t>
            </a:r>
            <a:br>
              <a:rPr lang="en-US" dirty="0"/>
            </a:br>
            <a:r>
              <a:rPr lang="en-US" dirty="0"/>
              <a:t>Other Professional Organizations</a:t>
            </a:r>
          </a:p>
        </p:txBody>
      </p:sp>
      <p:pic>
        <p:nvPicPr>
          <p:cNvPr id="83970" name="Picture 2" descr="C:\Users\s316400\AppData\Local\Temp\SNAGHTML12102605.PNG"/>
          <p:cNvPicPr>
            <a:picLocks noChangeAspect="1" noChangeArrowheads="1"/>
          </p:cNvPicPr>
          <p:nvPr/>
        </p:nvPicPr>
        <p:blipFill>
          <a:blip r:embed="rId3" cstate="print"/>
          <a:srcRect/>
          <a:stretch>
            <a:fillRect/>
          </a:stretch>
        </p:blipFill>
        <p:spPr bwMode="auto">
          <a:xfrm>
            <a:off x="3733800" y="1940620"/>
            <a:ext cx="5334000" cy="46606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800600" y="1481329"/>
            <a:ext cx="3886200" cy="2176272"/>
          </a:xfrm>
        </p:spPr>
        <p:txBody>
          <a:bodyPr/>
          <a:lstStyle/>
          <a:p>
            <a:r>
              <a:rPr lang="en-US" b="1" dirty="0"/>
              <a:t>WHY?</a:t>
            </a:r>
            <a:r>
              <a:rPr lang="en-US" dirty="0"/>
              <a:t> ID opportunity areas</a:t>
            </a:r>
          </a:p>
          <a:p>
            <a:r>
              <a:rPr lang="en-US" b="1" dirty="0"/>
              <a:t>Q TYPE:</a:t>
            </a:r>
            <a:r>
              <a:rPr lang="en-US" dirty="0"/>
              <a:t> Likert scale</a:t>
            </a:r>
          </a:p>
        </p:txBody>
      </p:sp>
      <p:sp>
        <p:nvSpPr>
          <p:cNvPr id="3" name="Title 2"/>
          <p:cNvSpPr>
            <a:spLocks noGrp="1"/>
          </p:cNvSpPr>
          <p:nvPr>
            <p:ph type="title"/>
          </p:nvPr>
        </p:nvSpPr>
        <p:spPr/>
        <p:txBody>
          <a:bodyPr>
            <a:normAutofit fontScale="90000"/>
          </a:bodyPr>
          <a:lstStyle/>
          <a:p>
            <a:r>
              <a:rPr lang="en-US" dirty="0"/>
              <a:t>SURVEY QUESTION:</a:t>
            </a:r>
            <a:br>
              <a:rPr lang="en-US" dirty="0"/>
            </a:br>
            <a:r>
              <a:rPr lang="en-US" dirty="0"/>
              <a:t>Other Professional Organizations</a:t>
            </a:r>
          </a:p>
        </p:txBody>
      </p:sp>
      <p:pic>
        <p:nvPicPr>
          <p:cNvPr id="5" name="Picture 4" descr="C:\Users\s316400\AppData\Local\Temp\SNAGHTML12113d2d.PNG"/>
          <p:cNvPicPr>
            <a:picLocks noChangeAspect="1" noChangeArrowheads="1"/>
          </p:cNvPicPr>
          <p:nvPr/>
        </p:nvPicPr>
        <p:blipFill>
          <a:blip r:embed="rId3" cstate="print"/>
          <a:srcRect/>
          <a:stretch>
            <a:fillRect/>
          </a:stretch>
        </p:blipFill>
        <p:spPr bwMode="auto">
          <a:xfrm>
            <a:off x="3429000" y="3733800"/>
            <a:ext cx="5687512" cy="2743200"/>
          </a:xfrm>
          <a:prstGeom prst="rect">
            <a:avLst/>
          </a:prstGeom>
          <a:noFill/>
        </p:spPr>
      </p:pic>
      <p:pic>
        <p:nvPicPr>
          <p:cNvPr id="90114" name="Picture 2" descr="C:\Users\s316400\AppData\Local\Temp\SNAGHTML12109f2a.PNG"/>
          <p:cNvPicPr>
            <a:picLocks noChangeAspect="1" noChangeArrowheads="1"/>
          </p:cNvPicPr>
          <p:nvPr/>
        </p:nvPicPr>
        <p:blipFill>
          <a:blip r:embed="rId4" cstate="print"/>
          <a:srcRect/>
          <a:stretch>
            <a:fillRect/>
          </a:stretch>
        </p:blipFill>
        <p:spPr bwMode="auto">
          <a:xfrm>
            <a:off x="411379" y="1676400"/>
            <a:ext cx="4160621" cy="2743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noAutofit/>
          </a:bodyPr>
          <a:lstStyle/>
          <a:p>
            <a:r>
              <a:rPr lang="en-US" sz="2400" b="0" dirty="0"/>
              <a:t>STC Community Affairs Committee: </a:t>
            </a:r>
            <a:r>
              <a:rPr lang="en-US" sz="2400" dirty="0"/>
              <a:t>@STCCAC</a:t>
            </a:r>
          </a:p>
          <a:p>
            <a:r>
              <a:rPr lang="en-US" sz="2400" b="0" dirty="0"/>
              <a:t>Jamye Sagan: </a:t>
            </a:r>
            <a:r>
              <a:rPr lang="en-US" sz="2400" dirty="0"/>
              <a:t>@gimli_the_kitty</a:t>
            </a:r>
          </a:p>
          <a:p>
            <a:r>
              <a:rPr lang="en-US" sz="2400" dirty="0"/>
              <a:t>Li-At Rathbun: @virtual_li</a:t>
            </a:r>
          </a:p>
        </p:txBody>
      </p:sp>
      <p:sp>
        <p:nvSpPr>
          <p:cNvPr id="4" name="Title 3"/>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Engage with us on Twitter during the webinar!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4419600"/>
            <a:ext cx="4114800" cy="1587691"/>
          </a:xfrm>
        </p:spPr>
        <p:txBody>
          <a:bodyPr/>
          <a:lstStyle/>
          <a:p>
            <a:r>
              <a:rPr lang="en-US" b="1" dirty="0"/>
              <a:t>WHY? </a:t>
            </a:r>
            <a:r>
              <a:rPr lang="en-US" dirty="0"/>
              <a:t>Determine value</a:t>
            </a:r>
          </a:p>
          <a:p>
            <a:r>
              <a:rPr lang="en-US" b="1" dirty="0"/>
              <a:t>Q TYPE:</a:t>
            </a:r>
            <a:r>
              <a:rPr lang="en-US" dirty="0"/>
              <a:t> Likert scale</a:t>
            </a:r>
          </a:p>
        </p:txBody>
      </p:sp>
      <p:sp>
        <p:nvSpPr>
          <p:cNvPr id="3" name="Title 2"/>
          <p:cNvSpPr>
            <a:spLocks noGrp="1"/>
          </p:cNvSpPr>
          <p:nvPr>
            <p:ph type="title"/>
          </p:nvPr>
        </p:nvSpPr>
        <p:spPr/>
        <p:txBody>
          <a:bodyPr>
            <a:normAutofit fontScale="90000"/>
          </a:bodyPr>
          <a:lstStyle/>
          <a:p>
            <a:r>
              <a:rPr lang="en-US" dirty="0"/>
              <a:t>SURVEY QUESTION:</a:t>
            </a:r>
            <a:br>
              <a:rPr lang="en-US" dirty="0"/>
            </a:br>
            <a:r>
              <a:rPr lang="en-US" dirty="0"/>
              <a:t>Service &amp; Communication Value</a:t>
            </a:r>
          </a:p>
        </p:txBody>
      </p:sp>
      <p:pic>
        <p:nvPicPr>
          <p:cNvPr id="30722" name="Picture 2" descr="C:\Users\s316400\AppData\Local\Temp\SNAGHTML1216c8d9.PNG"/>
          <p:cNvPicPr>
            <a:picLocks noChangeAspect="1" noChangeArrowheads="1"/>
          </p:cNvPicPr>
          <p:nvPr/>
        </p:nvPicPr>
        <p:blipFill>
          <a:blip r:embed="rId3" cstate="print"/>
          <a:srcRect/>
          <a:stretch>
            <a:fillRect/>
          </a:stretch>
        </p:blipFill>
        <p:spPr bwMode="auto">
          <a:xfrm>
            <a:off x="533400" y="1600200"/>
            <a:ext cx="3657600" cy="4246597"/>
          </a:xfrm>
          <a:prstGeom prst="rect">
            <a:avLst/>
          </a:prstGeom>
          <a:noFill/>
        </p:spPr>
      </p:pic>
      <p:pic>
        <p:nvPicPr>
          <p:cNvPr id="30724" name="Picture 4" descr="C:\Users\s316400\AppData\Local\Temp\SNAGHTML121702fb.PNG"/>
          <p:cNvPicPr>
            <a:picLocks noChangeAspect="1" noChangeArrowheads="1"/>
          </p:cNvPicPr>
          <p:nvPr/>
        </p:nvPicPr>
        <p:blipFill>
          <a:blip r:embed="rId4" cstate="print"/>
          <a:srcRect/>
          <a:stretch>
            <a:fillRect/>
          </a:stretch>
        </p:blipFill>
        <p:spPr bwMode="auto">
          <a:xfrm>
            <a:off x="2971800" y="2485412"/>
            <a:ext cx="5867400" cy="188717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3429000" cy="4038600"/>
          </a:xfrm>
        </p:spPr>
        <p:txBody>
          <a:bodyPr/>
          <a:lstStyle/>
          <a:p>
            <a:r>
              <a:rPr lang="en-US" b="1" dirty="0"/>
              <a:t>WHY? </a:t>
            </a:r>
            <a:r>
              <a:rPr lang="en-US" dirty="0"/>
              <a:t>Gauge value for one event type</a:t>
            </a:r>
          </a:p>
          <a:p>
            <a:r>
              <a:rPr lang="en-US" b="1" dirty="0"/>
              <a:t>Q TYPE:</a:t>
            </a:r>
            <a:r>
              <a:rPr lang="en-US" dirty="0"/>
              <a:t> Best-to-Worst Ranking</a:t>
            </a:r>
          </a:p>
        </p:txBody>
      </p:sp>
      <p:sp>
        <p:nvSpPr>
          <p:cNvPr id="3" name="Title 2"/>
          <p:cNvSpPr>
            <a:spLocks noGrp="1"/>
          </p:cNvSpPr>
          <p:nvPr>
            <p:ph type="title"/>
          </p:nvPr>
        </p:nvSpPr>
        <p:spPr/>
        <p:txBody>
          <a:bodyPr>
            <a:normAutofit fontScale="90000"/>
          </a:bodyPr>
          <a:lstStyle/>
          <a:p>
            <a:r>
              <a:rPr lang="en-US" dirty="0"/>
              <a:t>SURVEY QUESTION:</a:t>
            </a:r>
            <a:br>
              <a:rPr lang="en-US" dirty="0"/>
            </a:br>
            <a:r>
              <a:rPr lang="en-US" dirty="0"/>
              <a:t>Service &amp; Communication Value</a:t>
            </a:r>
          </a:p>
        </p:txBody>
      </p:sp>
      <p:pic>
        <p:nvPicPr>
          <p:cNvPr id="92162" name="Picture 2" descr="C:\Users\s316400\AppData\Local\Temp\SNAGHTML121d2fa6.PNG"/>
          <p:cNvPicPr>
            <a:picLocks noChangeAspect="1" noChangeArrowheads="1"/>
          </p:cNvPicPr>
          <p:nvPr/>
        </p:nvPicPr>
        <p:blipFill>
          <a:blip r:embed="rId3" cstate="print"/>
          <a:srcRect/>
          <a:stretch>
            <a:fillRect/>
          </a:stretch>
        </p:blipFill>
        <p:spPr bwMode="auto">
          <a:xfrm>
            <a:off x="4191000" y="1752600"/>
            <a:ext cx="4750449" cy="479757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2667000" cy="4038600"/>
          </a:xfrm>
        </p:spPr>
        <p:txBody>
          <a:bodyPr/>
          <a:lstStyle/>
          <a:p>
            <a:r>
              <a:rPr lang="en-US" b="1" dirty="0"/>
              <a:t>WHY? </a:t>
            </a:r>
            <a:r>
              <a:rPr lang="en-US" dirty="0"/>
              <a:t>Ideas</a:t>
            </a:r>
          </a:p>
          <a:p>
            <a:r>
              <a:rPr lang="en-US" b="1" dirty="0"/>
              <a:t>Q TYPE: </a:t>
            </a:r>
            <a:r>
              <a:rPr lang="en-US" dirty="0"/>
              <a:t>Freeform text</a:t>
            </a:r>
          </a:p>
        </p:txBody>
      </p:sp>
      <p:sp>
        <p:nvSpPr>
          <p:cNvPr id="3" name="Title 2"/>
          <p:cNvSpPr>
            <a:spLocks noGrp="1"/>
          </p:cNvSpPr>
          <p:nvPr>
            <p:ph type="title"/>
          </p:nvPr>
        </p:nvSpPr>
        <p:spPr/>
        <p:txBody>
          <a:bodyPr>
            <a:normAutofit fontScale="90000"/>
          </a:bodyPr>
          <a:lstStyle/>
          <a:p>
            <a:r>
              <a:rPr lang="en-US" dirty="0"/>
              <a:t>SURVEY QUESTION:</a:t>
            </a:r>
            <a:br>
              <a:rPr lang="en-US" dirty="0"/>
            </a:br>
            <a:r>
              <a:rPr lang="en-US" dirty="0"/>
              <a:t>Service &amp; Communication Value</a:t>
            </a:r>
          </a:p>
        </p:txBody>
      </p:sp>
      <p:pic>
        <p:nvPicPr>
          <p:cNvPr id="92164" name="Picture 4" descr="C:\Users\s316400\AppData\Local\Temp\SNAGHTML121e47e7.PNG"/>
          <p:cNvPicPr>
            <a:picLocks noChangeAspect="1" noChangeArrowheads="1"/>
          </p:cNvPicPr>
          <p:nvPr/>
        </p:nvPicPr>
        <p:blipFill>
          <a:blip r:embed="rId3" cstate="print"/>
          <a:srcRect/>
          <a:stretch>
            <a:fillRect/>
          </a:stretch>
        </p:blipFill>
        <p:spPr bwMode="auto">
          <a:xfrm>
            <a:off x="3352800" y="1638300"/>
            <a:ext cx="5625540" cy="3581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2133600" cy="4005072"/>
          </a:xfrm>
        </p:spPr>
        <p:txBody>
          <a:bodyPr/>
          <a:lstStyle/>
          <a:p>
            <a:r>
              <a:rPr lang="en-US" b="1" dirty="0"/>
              <a:t>WHY? </a:t>
            </a:r>
            <a:r>
              <a:rPr lang="en-US" dirty="0"/>
              <a:t>Ideas</a:t>
            </a:r>
          </a:p>
          <a:p>
            <a:r>
              <a:rPr lang="en-US" b="1" dirty="0"/>
              <a:t>Q TYPE: </a:t>
            </a:r>
            <a:r>
              <a:rPr lang="en-US" dirty="0"/>
              <a:t>Freeform text</a:t>
            </a:r>
          </a:p>
          <a:p>
            <a:endParaRPr lang="en-US" dirty="0"/>
          </a:p>
        </p:txBody>
      </p:sp>
      <p:sp>
        <p:nvSpPr>
          <p:cNvPr id="3" name="Title 2"/>
          <p:cNvSpPr>
            <a:spLocks noGrp="1"/>
          </p:cNvSpPr>
          <p:nvPr>
            <p:ph type="title"/>
          </p:nvPr>
        </p:nvSpPr>
        <p:spPr/>
        <p:txBody>
          <a:bodyPr>
            <a:normAutofit fontScale="90000"/>
          </a:bodyPr>
          <a:lstStyle/>
          <a:p>
            <a:r>
              <a:rPr lang="en-US" dirty="0"/>
              <a:t>SURVEY QUESTION:</a:t>
            </a:r>
            <a:br>
              <a:rPr lang="en-US" dirty="0"/>
            </a:br>
            <a:r>
              <a:rPr lang="en-US" dirty="0"/>
              <a:t>Topic Ideas</a:t>
            </a:r>
          </a:p>
        </p:txBody>
      </p:sp>
      <p:pic>
        <p:nvPicPr>
          <p:cNvPr id="26626" name="Picture 2" descr="C:\Users\s316400\AppData\Local\Temp\SNAGHTML122af4d8.PNG"/>
          <p:cNvPicPr>
            <a:picLocks noChangeAspect="1" noChangeArrowheads="1"/>
          </p:cNvPicPr>
          <p:nvPr/>
        </p:nvPicPr>
        <p:blipFill>
          <a:blip r:embed="rId3" cstate="print"/>
          <a:srcRect/>
          <a:stretch>
            <a:fillRect/>
          </a:stretch>
        </p:blipFill>
        <p:spPr bwMode="auto">
          <a:xfrm>
            <a:off x="2763459" y="2286000"/>
            <a:ext cx="6380541" cy="31242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SURVEY QUESTION:</a:t>
            </a:r>
            <a:br>
              <a:rPr lang="en-US" dirty="0"/>
            </a:br>
            <a:r>
              <a:rPr lang="en-US" dirty="0"/>
              <a:t>Feedback on Specific Events</a:t>
            </a:r>
          </a:p>
        </p:txBody>
      </p:sp>
      <p:pic>
        <p:nvPicPr>
          <p:cNvPr id="24578" name="Picture 2" descr="C:\Users\s316400\AppData\Local\Temp\SNAGHTML122bea6d.PNG"/>
          <p:cNvPicPr>
            <a:picLocks noChangeAspect="1" noChangeArrowheads="1"/>
          </p:cNvPicPr>
          <p:nvPr/>
        </p:nvPicPr>
        <p:blipFill>
          <a:blip r:embed="rId3" cstate="print"/>
          <a:srcRect/>
          <a:stretch>
            <a:fillRect/>
          </a:stretch>
        </p:blipFill>
        <p:spPr bwMode="auto">
          <a:xfrm>
            <a:off x="271486" y="1447800"/>
            <a:ext cx="6357914" cy="4729937"/>
          </a:xfrm>
          <a:prstGeom prst="rect">
            <a:avLst/>
          </a:prstGeom>
          <a:noFill/>
        </p:spPr>
      </p:pic>
      <p:pic>
        <p:nvPicPr>
          <p:cNvPr id="24580" name="Picture 4" descr="C:\Users\s316400\AppData\Local\Temp\SNAGHTML12418aa2.PNG"/>
          <p:cNvPicPr>
            <a:picLocks noChangeAspect="1" noChangeArrowheads="1"/>
          </p:cNvPicPr>
          <p:nvPr/>
        </p:nvPicPr>
        <p:blipFill>
          <a:blip r:embed="rId4" cstate="print"/>
          <a:srcRect/>
          <a:stretch>
            <a:fillRect/>
          </a:stretch>
        </p:blipFill>
        <p:spPr bwMode="auto">
          <a:xfrm>
            <a:off x="4419600" y="4676981"/>
            <a:ext cx="4724400" cy="2181019"/>
          </a:xfrm>
          <a:prstGeom prst="rect">
            <a:avLst/>
          </a:prstGeom>
          <a:noFill/>
        </p:spPr>
      </p:pic>
      <p:sp>
        <p:nvSpPr>
          <p:cNvPr id="5" name="Content Placeholder 1"/>
          <p:cNvSpPr>
            <a:spLocks noGrp="1"/>
          </p:cNvSpPr>
          <p:nvPr>
            <p:ph idx="1"/>
          </p:nvPr>
        </p:nvSpPr>
        <p:spPr>
          <a:xfrm>
            <a:off x="6705600" y="1426464"/>
            <a:ext cx="2209800" cy="3069336"/>
          </a:xfrm>
        </p:spPr>
        <p:txBody>
          <a:bodyPr>
            <a:normAutofit fontScale="92500" lnSpcReduction="10000"/>
          </a:bodyPr>
          <a:lstStyle/>
          <a:p>
            <a:r>
              <a:rPr lang="en-US" b="1" dirty="0"/>
              <a:t>WHY? </a:t>
            </a:r>
            <a:r>
              <a:rPr lang="en-US" dirty="0"/>
              <a:t>Get feedback</a:t>
            </a:r>
          </a:p>
          <a:p>
            <a:r>
              <a:rPr lang="en-US" b="1" dirty="0"/>
              <a:t>Q TYPE: </a:t>
            </a:r>
          </a:p>
          <a:p>
            <a:pPr lvl="1"/>
            <a:r>
              <a:rPr lang="en-US" dirty="0"/>
              <a:t>Multiple choice, one answer </a:t>
            </a:r>
          </a:p>
          <a:p>
            <a:pPr lvl="1"/>
            <a:r>
              <a:rPr lang="en-US" dirty="0"/>
              <a:t>Checkbox,  multiple answers</a:t>
            </a:r>
          </a:p>
          <a:p>
            <a:endParaRPr lang="en-US" dirty="0"/>
          </a:p>
          <a:p>
            <a:endParaRPr lang="en-US"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0" y="5791200"/>
            <a:ext cx="4876800" cy="914400"/>
          </a:xfrm>
        </p:spPr>
        <p:txBody>
          <a:bodyPr>
            <a:normAutofit fontScale="77500" lnSpcReduction="20000"/>
          </a:bodyPr>
          <a:lstStyle/>
          <a:p>
            <a:r>
              <a:rPr lang="en-US" b="1" dirty="0"/>
              <a:t>WHY?</a:t>
            </a:r>
            <a:r>
              <a:rPr lang="en-US" dirty="0"/>
              <a:t> Gauge outreach effectiveness @ Summit</a:t>
            </a:r>
          </a:p>
          <a:p>
            <a:r>
              <a:rPr lang="en-US" b="1" dirty="0"/>
              <a:t>Q TYPE:</a:t>
            </a:r>
            <a:r>
              <a:rPr lang="en-US" dirty="0"/>
              <a:t> Checkbox, multiple answers </a:t>
            </a:r>
          </a:p>
        </p:txBody>
      </p:sp>
      <p:sp>
        <p:nvSpPr>
          <p:cNvPr id="3" name="Title 2"/>
          <p:cNvSpPr>
            <a:spLocks noGrp="1"/>
          </p:cNvSpPr>
          <p:nvPr>
            <p:ph type="title"/>
          </p:nvPr>
        </p:nvSpPr>
        <p:spPr/>
        <p:txBody>
          <a:bodyPr>
            <a:normAutofit fontScale="90000"/>
          </a:bodyPr>
          <a:lstStyle/>
          <a:p>
            <a:r>
              <a:rPr lang="en-US" dirty="0"/>
              <a:t>SURVEY QUESTION: </a:t>
            </a:r>
            <a:br>
              <a:rPr lang="en-US" dirty="0"/>
            </a:br>
            <a:r>
              <a:rPr lang="en-US" dirty="0"/>
              <a:t>STC Summit  </a:t>
            </a:r>
          </a:p>
        </p:txBody>
      </p:sp>
      <p:pic>
        <p:nvPicPr>
          <p:cNvPr id="22530" name="Picture 2" descr="C:\Users\s316400\AppData\Local\Temp\SNAGHTML1242b8c3.PNG"/>
          <p:cNvPicPr>
            <a:picLocks noChangeAspect="1" noChangeArrowheads="1"/>
          </p:cNvPicPr>
          <p:nvPr/>
        </p:nvPicPr>
        <p:blipFill>
          <a:blip r:embed="rId3" cstate="print"/>
          <a:srcRect/>
          <a:stretch>
            <a:fillRect/>
          </a:stretch>
        </p:blipFill>
        <p:spPr bwMode="auto">
          <a:xfrm>
            <a:off x="685800" y="1470630"/>
            <a:ext cx="3606853" cy="2339370"/>
          </a:xfrm>
          <a:prstGeom prst="rect">
            <a:avLst/>
          </a:prstGeom>
          <a:noFill/>
        </p:spPr>
      </p:pic>
      <p:pic>
        <p:nvPicPr>
          <p:cNvPr id="22532" name="Picture 4" descr="C:\Users\s316400\AppData\Local\Temp\SNAGHTML1242f787.PNG"/>
          <p:cNvPicPr>
            <a:picLocks noChangeAspect="1" noChangeArrowheads="1"/>
          </p:cNvPicPr>
          <p:nvPr/>
        </p:nvPicPr>
        <p:blipFill>
          <a:blip r:embed="rId4" cstate="print"/>
          <a:srcRect/>
          <a:stretch>
            <a:fillRect/>
          </a:stretch>
        </p:blipFill>
        <p:spPr bwMode="auto">
          <a:xfrm>
            <a:off x="4572000" y="1371600"/>
            <a:ext cx="3692235" cy="2971800"/>
          </a:xfrm>
          <a:prstGeom prst="rect">
            <a:avLst/>
          </a:prstGeom>
          <a:noFill/>
        </p:spPr>
      </p:pic>
      <p:pic>
        <p:nvPicPr>
          <p:cNvPr id="22534" name="Picture 6" descr="C:\Users\s316400\AppData\Local\Temp\SNAGHTML12432809.PNG"/>
          <p:cNvPicPr>
            <a:picLocks noChangeAspect="1" noChangeArrowheads="1"/>
          </p:cNvPicPr>
          <p:nvPr/>
        </p:nvPicPr>
        <p:blipFill>
          <a:blip r:embed="rId5" cstate="print"/>
          <a:srcRect/>
          <a:stretch>
            <a:fillRect/>
          </a:stretch>
        </p:blipFill>
        <p:spPr bwMode="auto">
          <a:xfrm>
            <a:off x="1216605" y="2514600"/>
            <a:ext cx="3355395" cy="3276600"/>
          </a:xfrm>
          <a:prstGeom prst="rect">
            <a:avLst/>
          </a:prstGeom>
          <a:noFill/>
        </p:spPr>
      </p:pic>
      <p:pic>
        <p:nvPicPr>
          <p:cNvPr id="22536" name="Picture 8" descr="C:\Users\s316400\AppData\Local\Temp\SNAGHTML12435688.PNG"/>
          <p:cNvPicPr>
            <a:picLocks noChangeAspect="1" noChangeArrowheads="1"/>
          </p:cNvPicPr>
          <p:nvPr/>
        </p:nvPicPr>
        <p:blipFill>
          <a:blip r:embed="rId6" cstate="print"/>
          <a:srcRect/>
          <a:stretch>
            <a:fillRect/>
          </a:stretch>
        </p:blipFill>
        <p:spPr bwMode="auto">
          <a:xfrm>
            <a:off x="5486400" y="3429000"/>
            <a:ext cx="2990850" cy="217057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SURVEY QUESTION: </a:t>
            </a:r>
            <a:br>
              <a:rPr lang="en-US" dirty="0"/>
            </a:br>
            <a:r>
              <a:rPr lang="en-US" dirty="0"/>
              <a:t>Volunteers</a:t>
            </a:r>
          </a:p>
        </p:txBody>
      </p:sp>
      <p:pic>
        <p:nvPicPr>
          <p:cNvPr id="1026" name="Picture 2" descr="C:\Users\s316400\AppData\Local\Temp\SNAGHTML59aaa2.PNG"/>
          <p:cNvPicPr>
            <a:picLocks noChangeAspect="1" noChangeArrowheads="1"/>
          </p:cNvPicPr>
          <p:nvPr/>
        </p:nvPicPr>
        <p:blipFill>
          <a:blip r:embed="rId3" cstate="print"/>
          <a:srcRect/>
          <a:stretch>
            <a:fillRect/>
          </a:stretch>
        </p:blipFill>
        <p:spPr bwMode="auto">
          <a:xfrm>
            <a:off x="423862" y="1447800"/>
            <a:ext cx="8296275" cy="1619251"/>
          </a:xfrm>
          <a:prstGeom prst="rect">
            <a:avLst/>
          </a:prstGeom>
          <a:noFill/>
        </p:spPr>
      </p:pic>
      <p:sp>
        <p:nvSpPr>
          <p:cNvPr id="5" name="Content Placeholder 4"/>
          <p:cNvSpPr>
            <a:spLocks noGrp="1"/>
          </p:cNvSpPr>
          <p:nvPr>
            <p:ph idx="1"/>
          </p:nvPr>
        </p:nvSpPr>
        <p:spPr>
          <a:xfrm>
            <a:off x="4800600" y="3810000"/>
            <a:ext cx="3886200" cy="2404872"/>
          </a:xfrm>
        </p:spPr>
        <p:txBody>
          <a:bodyPr>
            <a:normAutofit/>
          </a:bodyPr>
          <a:lstStyle/>
          <a:p>
            <a:r>
              <a:rPr lang="en-US" dirty="0"/>
              <a:t>Branching for 1</a:t>
            </a:r>
            <a:r>
              <a:rPr lang="en-US" baseline="30000" dirty="0"/>
              <a:t>st</a:t>
            </a:r>
            <a:r>
              <a:rPr lang="en-US" dirty="0"/>
              <a:t> question</a:t>
            </a:r>
          </a:p>
          <a:p>
            <a:r>
              <a:rPr lang="en-US" dirty="0"/>
              <a:t>List area(s) of opportunity</a:t>
            </a:r>
          </a:p>
          <a:p>
            <a:r>
              <a:rPr lang="en-US" dirty="0"/>
              <a:t>Fields for name &amp; email</a:t>
            </a:r>
          </a:p>
        </p:txBody>
      </p:sp>
      <p:pic>
        <p:nvPicPr>
          <p:cNvPr id="1028" name="Picture 4" descr="C:\Users\s316400\AppData\Local\Temp\SNAGHTML59f873.PNG"/>
          <p:cNvPicPr>
            <a:picLocks noChangeAspect="1" noChangeArrowheads="1"/>
          </p:cNvPicPr>
          <p:nvPr/>
        </p:nvPicPr>
        <p:blipFill>
          <a:blip r:embed="rId4" cstate="print"/>
          <a:srcRect/>
          <a:stretch>
            <a:fillRect/>
          </a:stretch>
        </p:blipFill>
        <p:spPr bwMode="auto">
          <a:xfrm>
            <a:off x="368272" y="3124200"/>
            <a:ext cx="4203728" cy="3200400"/>
          </a:xfrm>
          <a:prstGeom prst="rect">
            <a:avLst/>
          </a:prstGeom>
          <a:noFill/>
        </p:spPr>
      </p:pic>
      <p:pic>
        <p:nvPicPr>
          <p:cNvPr id="1030" name="Picture 6" descr="C:\Users\s316400\AppData\Local\Temp\SNAGHTML5a3489.PNG"/>
          <p:cNvPicPr>
            <a:picLocks noChangeAspect="1" noChangeArrowheads="1"/>
          </p:cNvPicPr>
          <p:nvPr/>
        </p:nvPicPr>
        <p:blipFill>
          <a:blip r:embed="rId5" cstate="print"/>
          <a:srcRect/>
          <a:stretch>
            <a:fillRect/>
          </a:stretch>
        </p:blipFill>
        <p:spPr bwMode="auto">
          <a:xfrm>
            <a:off x="2971800" y="2514600"/>
            <a:ext cx="5905500" cy="122872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3436088"/>
          </a:xfrm>
        </p:spPr>
        <p:txBody>
          <a:bodyPr/>
          <a:lstStyle/>
          <a:p>
            <a:r>
              <a:rPr lang="en-US" dirty="0"/>
              <a:t>Best Practices: </a:t>
            </a:r>
            <a:br>
              <a:rPr lang="en-US" dirty="0"/>
            </a:br>
            <a:r>
              <a:rPr lang="en-US" dirty="0"/>
              <a:t>Mini Surveys &amp; Elections</a:t>
            </a:r>
          </a:p>
        </p:txBody>
      </p:sp>
      <p:sp>
        <p:nvSpPr>
          <p:cNvPr id="3" name="Content Placeholder 2"/>
          <p:cNvSpPr>
            <a:spLocks noGrp="1"/>
          </p:cNvSpPr>
          <p:nvPr>
            <p:ph type="body" idx="1"/>
          </p:nvPr>
        </p:nvSpPr>
        <p:spPr/>
        <p:txBody>
          <a:bodyPr/>
          <a:lstStyle/>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2-3 questions max</a:t>
            </a:r>
          </a:p>
          <a:p>
            <a:r>
              <a:rPr lang="en-US" dirty="0"/>
              <a:t>One specific relevant topic</a:t>
            </a:r>
          </a:p>
          <a:p>
            <a:r>
              <a:rPr lang="en-US" dirty="0"/>
              <a:t>Short – no more than 5 minutes</a:t>
            </a:r>
          </a:p>
          <a:p>
            <a:endParaRPr lang="en-US" dirty="0"/>
          </a:p>
          <a:p>
            <a:endParaRPr lang="en-US" dirty="0"/>
          </a:p>
        </p:txBody>
      </p:sp>
      <p:sp>
        <p:nvSpPr>
          <p:cNvPr id="4" name="Title 3"/>
          <p:cNvSpPr>
            <a:spLocks noGrp="1"/>
          </p:cNvSpPr>
          <p:nvPr>
            <p:ph type="title"/>
          </p:nvPr>
        </p:nvSpPr>
        <p:spPr/>
        <p:txBody>
          <a:bodyPr/>
          <a:lstStyle/>
          <a:p>
            <a:r>
              <a:rPr lang="en-US" b="1" dirty="0"/>
              <a:t>Best Practices: Mini-Surveys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a:t>CHAT TIME: What tool do you currently use for conducting elections?</a:t>
            </a:r>
          </a:p>
          <a:p>
            <a:r>
              <a:rPr lang="en-US" dirty="0"/>
              <a:t>Keep ballots secure.</a:t>
            </a:r>
          </a:p>
          <a:p>
            <a:pPr lvl="1"/>
            <a:r>
              <a:rPr lang="en-US" dirty="0"/>
              <a:t>Send link out only to members</a:t>
            </a:r>
          </a:p>
          <a:p>
            <a:pPr lvl="1"/>
            <a:r>
              <a:rPr lang="en-US" dirty="0"/>
              <a:t>Poll settings: one per IP address</a:t>
            </a:r>
          </a:p>
          <a:p>
            <a:r>
              <a:rPr lang="en-US" dirty="0"/>
              <a:t>Use template: one time set-up.</a:t>
            </a:r>
          </a:p>
          <a:p>
            <a:pPr lvl="1"/>
            <a:r>
              <a:rPr lang="en-US" dirty="0"/>
              <a:t>Candidate photo and bio</a:t>
            </a:r>
          </a:p>
          <a:p>
            <a:pPr lvl="1"/>
            <a:r>
              <a:rPr lang="en-US" dirty="0"/>
              <a:t>Ballot</a:t>
            </a:r>
          </a:p>
          <a:p>
            <a:pPr lvl="1"/>
            <a:r>
              <a:rPr lang="en-US" dirty="0"/>
              <a:t>Can copy and reuse for future elections</a:t>
            </a:r>
          </a:p>
          <a:p>
            <a:pPr lvl="1"/>
            <a:endParaRPr lang="en-US" dirty="0"/>
          </a:p>
        </p:txBody>
      </p:sp>
      <p:sp>
        <p:nvSpPr>
          <p:cNvPr id="4" name="Title 3"/>
          <p:cNvSpPr>
            <a:spLocks noGrp="1"/>
          </p:cNvSpPr>
          <p:nvPr>
            <p:ph type="title"/>
          </p:nvPr>
        </p:nvSpPr>
        <p:spPr/>
        <p:txBody>
          <a:bodyPr/>
          <a:lstStyle/>
          <a:p>
            <a:r>
              <a:rPr lang="en-US" b="1" dirty="0"/>
              <a:t>Best Practices: Election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2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20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2000"/>
                                        <p:tgtEl>
                                          <p:spTgt spid="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2000"/>
                                        <p:tgtEl>
                                          <p:spTgt spid="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Why Surveys?</a:t>
            </a:r>
          </a:p>
          <a:p>
            <a:pPr lvl="0"/>
            <a:r>
              <a:rPr lang="en-US" dirty="0"/>
              <a:t>Survey Tools</a:t>
            </a:r>
          </a:p>
          <a:p>
            <a:pPr lvl="0"/>
            <a:r>
              <a:rPr lang="en-US" dirty="0"/>
              <a:t>Best Practices: Demographic Surveys, Mini-Surveys, and Elections</a:t>
            </a:r>
          </a:p>
          <a:p>
            <a:pPr lvl="0"/>
            <a:r>
              <a:rPr lang="en-US" dirty="0"/>
              <a:t>Encouraging Participation</a:t>
            </a:r>
          </a:p>
        </p:txBody>
      </p:sp>
      <p:sp>
        <p:nvSpPr>
          <p:cNvPr id="2" name="Title 1"/>
          <p:cNvSpPr>
            <a:spLocks noGrp="1"/>
          </p:cNvSpPr>
          <p:nvPr>
            <p:ph type="title"/>
          </p:nvPr>
        </p:nvSpPr>
        <p:spPr/>
        <p:txBody>
          <a:bodyPr/>
          <a:lstStyle/>
          <a:p>
            <a:r>
              <a:rPr lang="en-US" b="1" dirty="0"/>
              <a:t>What We’ll Cover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a:t>Try to remain </a:t>
            </a:r>
            <a:r>
              <a:rPr lang="en-US" b="1" dirty="0"/>
              <a:t>consistent</a:t>
            </a:r>
            <a:r>
              <a:rPr lang="en-US" dirty="0"/>
              <a:t> across questions and across iterations (surveys repeated over time).</a:t>
            </a:r>
          </a:p>
          <a:p>
            <a:pPr lvl="1"/>
            <a:endParaRPr lang="en-US" dirty="0"/>
          </a:p>
          <a:p>
            <a:r>
              <a:rPr lang="en-US" dirty="0"/>
              <a:t>If the list of options is exhaustive, provide all options as </a:t>
            </a:r>
            <a:r>
              <a:rPr lang="en-US" b="1" dirty="0"/>
              <a:t>part of question</a:t>
            </a:r>
            <a:r>
              <a:rPr lang="en-US" dirty="0"/>
              <a:t>. </a:t>
            </a:r>
          </a:p>
          <a:p>
            <a:endParaRPr lang="en-US" dirty="0"/>
          </a:p>
        </p:txBody>
      </p:sp>
      <p:sp>
        <p:nvSpPr>
          <p:cNvPr id="4" name="Title 3"/>
          <p:cNvSpPr>
            <a:spLocks noGrp="1"/>
          </p:cNvSpPr>
          <p:nvPr>
            <p:ph type="title"/>
          </p:nvPr>
        </p:nvSpPr>
        <p:spPr/>
        <p:txBody>
          <a:bodyPr>
            <a:normAutofit/>
          </a:bodyPr>
          <a:lstStyle/>
          <a:p>
            <a:r>
              <a:rPr lang="en-US" b="1" dirty="0"/>
              <a:t>Some Overall Best Practices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4045688"/>
          </a:xfrm>
        </p:spPr>
        <p:txBody>
          <a:bodyPr/>
          <a:lstStyle/>
          <a:p>
            <a:r>
              <a:rPr lang="en-US" dirty="0"/>
              <a:t>Encouraging Survey Participation</a:t>
            </a:r>
          </a:p>
        </p:txBody>
      </p:sp>
      <p:sp>
        <p:nvSpPr>
          <p:cNvPr id="3" name="Content Placeholder 2"/>
          <p:cNvSpPr>
            <a:spLocks noGrp="1"/>
          </p:cNvSpPr>
          <p:nvPr>
            <p:ph type="body" idx="1"/>
          </p:nvPr>
        </p:nvSpPr>
        <p:spPr/>
        <p:txBody>
          <a:bodyPr/>
          <a:lstStyle/>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4343400" cy="4525963"/>
          </a:xfrm>
        </p:spPr>
        <p:txBody>
          <a:bodyPr>
            <a:normAutofit fontScale="92500" lnSpcReduction="20000"/>
          </a:bodyPr>
          <a:lstStyle/>
          <a:p>
            <a:r>
              <a:rPr lang="en-US" dirty="0"/>
              <a:t>Offer monetary incentive</a:t>
            </a:r>
          </a:p>
          <a:p>
            <a:pPr lvl="1"/>
            <a:r>
              <a:rPr lang="en-US" dirty="0"/>
              <a:t>Example: electronic gift card(s)</a:t>
            </a:r>
          </a:p>
          <a:p>
            <a:r>
              <a:rPr lang="en-US" dirty="0"/>
              <a:t>In survey: have user submit name and email address.</a:t>
            </a:r>
          </a:p>
          <a:p>
            <a:r>
              <a:rPr lang="en-US" dirty="0"/>
              <a:t>When selecting winner:</a:t>
            </a:r>
          </a:p>
          <a:p>
            <a:pPr lvl="1"/>
            <a:r>
              <a:rPr lang="en-US" dirty="0"/>
              <a:t>Export results to Excel if entries are not already numbered.</a:t>
            </a:r>
          </a:p>
          <a:p>
            <a:pPr lvl="1"/>
            <a:r>
              <a:rPr lang="en-US" dirty="0"/>
              <a:t>Use random integer tool to select winner(s).</a:t>
            </a:r>
          </a:p>
          <a:p>
            <a:r>
              <a:rPr lang="en-US" dirty="0"/>
              <a:t>Dispersing prize</a:t>
            </a:r>
          </a:p>
          <a:p>
            <a:pPr lvl="1"/>
            <a:r>
              <a:rPr lang="en-US" dirty="0"/>
              <a:t>Chapter: Use own acct.</a:t>
            </a:r>
          </a:p>
          <a:p>
            <a:pPr lvl="1"/>
            <a:r>
              <a:rPr lang="en-US" dirty="0"/>
              <a:t>SIG: Contact front office.</a:t>
            </a:r>
          </a:p>
          <a:p>
            <a:pPr lvl="1"/>
            <a:r>
              <a:rPr lang="en-US" b="1" dirty="0"/>
              <a:t>NOTE: Be sure to build incentive(s) into your budget!</a:t>
            </a:r>
          </a:p>
        </p:txBody>
      </p:sp>
      <p:sp>
        <p:nvSpPr>
          <p:cNvPr id="4" name="Title 3"/>
          <p:cNvSpPr>
            <a:spLocks noGrp="1"/>
          </p:cNvSpPr>
          <p:nvPr>
            <p:ph type="title"/>
          </p:nvPr>
        </p:nvSpPr>
        <p:spPr/>
        <p:txBody>
          <a:bodyPr/>
          <a:lstStyle/>
          <a:p>
            <a:r>
              <a:rPr lang="en-US" b="1" dirty="0"/>
              <a:t>A Little Bribe Never Hurts</a:t>
            </a:r>
          </a:p>
        </p:txBody>
      </p:sp>
      <p:pic>
        <p:nvPicPr>
          <p:cNvPr id="6" name="Picture 5" descr="ralph bribes teacher.jpg"/>
          <p:cNvPicPr>
            <a:picLocks noChangeAspect="1"/>
          </p:cNvPicPr>
          <p:nvPr/>
        </p:nvPicPr>
        <p:blipFill>
          <a:blip r:embed="rId3" cstate="print"/>
          <a:stretch>
            <a:fillRect/>
          </a:stretch>
        </p:blipFill>
        <p:spPr>
          <a:xfrm>
            <a:off x="4953000" y="1371600"/>
            <a:ext cx="3886200" cy="2590800"/>
          </a:xfrm>
          <a:prstGeom prst="rect">
            <a:avLst/>
          </a:prstGeom>
        </p:spPr>
      </p:pic>
      <p:sp>
        <p:nvSpPr>
          <p:cNvPr id="7" name="TextBox 6"/>
          <p:cNvSpPr txBox="1"/>
          <p:nvPr/>
        </p:nvSpPr>
        <p:spPr>
          <a:xfrm>
            <a:off x="6477000" y="3962400"/>
            <a:ext cx="2362200" cy="230832"/>
          </a:xfrm>
          <a:prstGeom prst="rect">
            <a:avLst/>
          </a:prstGeom>
          <a:noFill/>
        </p:spPr>
        <p:txBody>
          <a:bodyPr wrap="square" rtlCol="0">
            <a:spAutoFit/>
          </a:bodyPr>
          <a:lstStyle/>
          <a:p>
            <a:pPr algn="r"/>
            <a:r>
              <a:rPr lang="en-US" sz="900" dirty="0"/>
              <a:t>CREDIT: flicklives.com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20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20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20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2000"/>
                                        <p:tgtEl>
                                          <p:spTgt spid="5">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2000"/>
                                        <p:tgtEl>
                                          <p:spTgt spid="5">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2000"/>
                                        <p:tgtEl>
                                          <p:spTgt spid="5">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109472"/>
          </a:xfrm>
        </p:spPr>
        <p:txBody>
          <a:bodyPr/>
          <a:lstStyle/>
          <a:p>
            <a:r>
              <a:rPr lang="en-US" dirty="0"/>
              <a:t>Add blanks for name and email</a:t>
            </a:r>
          </a:p>
          <a:p>
            <a:r>
              <a:rPr lang="en-US" dirty="0"/>
              <a:t>Note the “token of appreciation” phrase!</a:t>
            </a:r>
          </a:p>
        </p:txBody>
      </p:sp>
      <p:sp>
        <p:nvSpPr>
          <p:cNvPr id="3" name="Title 2"/>
          <p:cNvSpPr>
            <a:spLocks noGrp="1"/>
          </p:cNvSpPr>
          <p:nvPr>
            <p:ph type="title"/>
          </p:nvPr>
        </p:nvSpPr>
        <p:spPr/>
        <p:txBody>
          <a:bodyPr/>
          <a:lstStyle/>
          <a:p>
            <a:r>
              <a:rPr lang="en-US" dirty="0"/>
              <a:t>Drawing setup: Survey tool</a:t>
            </a:r>
          </a:p>
        </p:txBody>
      </p:sp>
      <p:pic>
        <p:nvPicPr>
          <p:cNvPr id="88066" name="Picture 2" descr="C:\Users\s316400\AppData\Local\Temp\SNAGHTML659638.PNG"/>
          <p:cNvPicPr>
            <a:picLocks noChangeAspect="1" noChangeArrowheads="1"/>
          </p:cNvPicPr>
          <p:nvPr/>
        </p:nvPicPr>
        <p:blipFill>
          <a:blip r:embed="rId3" cstate="print"/>
          <a:srcRect/>
          <a:stretch>
            <a:fillRect/>
          </a:stretch>
        </p:blipFill>
        <p:spPr bwMode="auto">
          <a:xfrm>
            <a:off x="38100" y="2733674"/>
            <a:ext cx="8267700" cy="1685926"/>
          </a:xfrm>
          <a:prstGeom prst="rect">
            <a:avLst/>
          </a:prstGeom>
          <a:noFill/>
        </p:spPr>
      </p:pic>
      <p:pic>
        <p:nvPicPr>
          <p:cNvPr id="88068" name="Picture 4" descr="C:\Users\s316400\AppData\Local\Temp\SNAGHTML661c0a.PNG"/>
          <p:cNvPicPr>
            <a:picLocks noChangeAspect="1" noChangeArrowheads="1"/>
          </p:cNvPicPr>
          <p:nvPr/>
        </p:nvPicPr>
        <p:blipFill>
          <a:blip r:embed="rId4" cstate="print"/>
          <a:srcRect/>
          <a:stretch>
            <a:fillRect/>
          </a:stretch>
        </p:blipFill>
        <p:spPr bwMode="auto">
          <a:xfrm>
            <a:off x="1295400" y="4419600"/>
            <a:ext cx="7772400" cy="16764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dirty="0"/>
              <a:t>Read all feedback</a:t>
            </a:r>
          </a:p>
          <a:p>
            <a:r>
              <a:rPr lang="en-US" sz="4000" dirty="0"/>
              <a:t>Heed it  when possible!!</a:t>
            </a:r>
          </a:p>
          <a:p>
            <a:r>
              <a:rPr lang="en-US" sz="4000" dirty="0"/>
              <a:t>Make results visible</a:t>
            </a:r>
          </a:p>
          <a:p>
            <a:endParaRPr lang="en-US" dirty="0"/>
          </a:p>
          <a:p>
            <a:endParaRPr lang="en-US" dirty="0"/>
          </a:p>
        </p:txBody>
      </p:sp>
      <p:sp>
        <p:nvSpPr>
          <p:cNvPr id="3" name="Title 2"/>
          <p:cNvSpPr>
            <a:spLocks noGrp="1"/>
          </p:cNvSpPr>
          <p:nvPr>
            <p:ph type="title"/>
          </p:nvPr>
        </p:nvSpPr>
        <p:spPr/>
        <p:txBody>
          <a:bodyPr/>
          <a:lstStyle/>
          <a:p>
            <a:r>
              <a:rPr lang="en-US" dirty="0"/>
              <a:t>Use &amp; Share the Feedback!!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371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b="1" dirty="0"/>
              <a:t>Conducting Survey: BEFORE</a:t>
            </a:r>
          </a:p>
        </p:txBody>
      </p:sp>
      <p:sp>
        <p:nvSpPr>
          <p:cNvPr id="5" name="Rectangle 4"/>
          <p:cNvSpPr/>
          <p:nvPr/>
        </p:nvSpPr>
        <p:spPr>
          <a:xfrm>
            <a:off x="228600" y="1295400"/>
            <a:ext cx="8610600" cy="2362200"/>
          </a:xfrm>
          <a:prstGeom prst="rect">
            <a:avLst/>
          </a:prstGeom>
          <a:noFill/>
          <a:ln w="762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20980" y="3608613"/>
            <a:ext cx="8610600" cy="2362200"/>
          </a:xfrm>
          <a:prstGeom prst="rect">
            <a:avLst/>
          </a:prstGeom>
          <a:noFill/>
          <a:ln w="762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b="1" dirty="0"/>
              <a:t>Conducting Survey: DURING</a:t>
            </a:r>
          </a:p>
        </p:txBody>
      </p:sp>
      <p:sp>
        <p:nvSpPr>
          <p:cNvPr id="5" name="Rectangle 4"/>
          <p:cNvSpPr/>
          <p:nvPr/>
        </p:nvSpPr>
        <p:spPr>
          <a:xfrm>
            <a:off x="228600" y="1371600"/>
            <a:ext cx="8610600" cy="2362200"/>
          </a:xfrm>
          <a:prstGeom prst="rect">
            <a:avLst/>
          </a:prstGeom>
          <a:noFill/>
          <a:ln w="762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20980" y="3733800"/>
            <a:ext cx="8610600" cy="2362200"/>
          </a:xfrm>
          <a:prstGeom prst="rect">
            <a:avLst/>
          </a:prstGeom>
          <a:noFill/>
          <a:ln w="762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b="1" dirty="0"/>
              <a:t>Conducting Survey: AFTER</a:t>
            </a:r>
          </a:p>
        </p:txBody>
      </p:sp>
      <p:sp>
        <p:nvSpPr>
          <p:cNvPr id="5" name="Rectangle 4"/>
          <p:cNvSpPr/>
          <p:nvPr/>
        </p:nvSpPr>
        <p:spPr>
          <a:xfrm>
            <a:off x="228600" y="1371600"/>
            <a:ext cx="8610600" cy="2362200"/>
          </a:xfrm>
          <a:prstGeom prst="rect">
            <a:avLst/>
          </a:prstGeom>
          <a:noFill/>
          <a:ln w="762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20980" y="3733800"/>
            <a:ext cx="8610600" cy="2362200"/>
          </a:xfrm>
          <a:prstGeom prst="rect">
            <a:avLst/>
          </a:prstGeom>
          <a:noFill/>
          <a:ln w="762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yoda-have-any-questions-do-you.jpg"/>
          <p:cNvPicPr>
            <a:picLocks noGrp="1" noChangeAspect="1"/>
          </p:cNvPicPr>
          <p:nvPr>
            <p:ph idx="1"/>
          </p:nvPr>
        </p:nvPicPr>
        <p:blipFill>
          <a:blip r:embed="rId3" cstate="print"/>
          <a:stretch>
            <a:fillRect/>
          </a:stretch>
        </p:blipFill>
        <p:spPr>
          <a:xfrm>
            <a:off x="929390" y="457200"/>
            <a:ext cx="7257142" cy="5486400"/>
          </a:xfrm>
        </p:spPr>
      </p:pic>
      <p:sp>
        <p:nvSpPr>
          <p:cNvPr id="5" name="Title 4"/>
          <p:cNvSpPr>
            <a:spLocks noGrp="1"/>
          </p:cNvSpPr>
          <p:nvPr>
            <p:ph type="title"/>
          </p:nvPr>
        </p:nvSpPr>
        <p:spPr/>
        <p:txBody>
          <a:bodyPr/>
          <a:lstStyle/>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481328"/>
            <a:ext cx="8229600" cy="4525963"/>
          </a:xfrm>
        </p:spPr>
        <p:txBody>
          <a:bodyPr/>
          <a:lstStyle/>
          <a:p>
            <a:r>
              <a:rPr lang="en-US" dirty="0"/>
              <a:t>Jamye Sagan</a:t>
            </a:r>
          </a:p>
          <a:p>
            <a:pPr lvl="1"/>
            <a:r>
              <a:rPr lang="en-US" dirty="0">
                <a:hlinkClick r:id="rId3"/>
              </a:rPr>
              <a:t>jamye.sagan@gmail.com</a:t>
            </a:r>
            <a:endParaRPr lang="en-US" dirty="0"/>
          </a:p>
          <a:p>
            <a:pPr lvl="1"/>
            <a:r>
              <a:rPr lang="en-US" dirty="0"/>
              <a:t>@gimli_the_kitty</a:t>
            </a:r>
          </a:p>
          <a:p>
            <a:r>
              <a:rPr lang="en-US" dirty="0"/>
              <a:t>Li-At Rathbun</a:t>
            </a:r>
          </a:p>
          <a:p>
            <a:pPr lvl="1"/>
            <a:r>
              <a:rPr lang="en-US" dirty="0">
                <a:hlinkClick r:id="rId4"/>
              </a:rPr>
              <a:t>stc.liat@gmail.com</a:t>
            </a:r>
            <a:endParaRPr lang="en-US" dirty="0"/>
          </a:p>
          <a:p>
            <a:pPr lvl="1"/>
            <a:r>
              <a:rPr lang="en-US" dirty="0"/>
              <a:t>@virtual_li  </a:t>
            </a:r>
          </a:p>
          <a:p>
            <a:r>
              <a:rPr lang="en-US" dirty="0"/>
              <a:t>Community Affairs Committee</a:t>
            </a:r>
          </a:p>
          <a:p>
            <a:pPr lvl="1"/>
            <a:r>
              <a:rPr lang="en-US" dirty="0">
                <a:hlinkClick r:id="rId5"/>
              </a:rPr>
              <a:t>cac@stc.org</a:t>
            </a:r>
            <a:endParaRPr lang="en-US" dirty="0"/>
          </a:p>
          <a:p>
            <a:pPr lvl="1"/>
            <a:r>
              <a:rPr lang="en-US" dirty="0"/>
              <a:t>@STCCAC</a:t>
            </a:r>
          </a:p>
          <a:p>
            <a:endParaRPr lang="en-US" dirty="0"/>
          </a:p>
        </p:txBody>
      </p:sp>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Contact 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Surveys?</a:t>
            </a:r>
          </a:p>
        </p:txBody>
      </p:sp>
      <p:sp>
        <p:nvSpPr>
          <p:cNvPr id="4" name="Text Placeholder 3"/>
          <p:cNvSpPr>
            <a:spLocks noGrp="1"/>
          </p:cNvSpPr>
          <p:nvPr>
            <p:ph type="body" idx="1"/>
          </p:nvPr>
        </p:nvSpPr>
        <p:spPr/>
        <p:txBody>
          <a:bodyPr/>
          <a:lstStyle/>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ood luck counting on you.jpg"/>
          <p:cNvPicPr>
            <a:picLocks noGrp="1" noChangeAspect="1"/>
          </p:cNvPicPr>
          <p:nvPr>
            <p:ph idx="1"/>
          </p:nvPr>
        </p:nvPicPr>
        <p:blipFill>
          <a:blip r:embed="rId2" cstate="print"/>
          <a:stretch>
            <a:fillRect/>
          </a:stretch>
        </p:blipFill>
        <p:spPr>
          <a:xfrm>
            <a:off x="261947" y="899160"/>
            <a:ext cx="8607733" cy="4838070"/>
          </a:xfrm>
        </p:spPr>
      </p:pic>
      <p:sp>
        <p:nvSpPr>
          <p:cNvPr id="7" name="Title 6"/>
          <p:cNvSpPr>
            <a:spLocks noGrp="1"/>
          </p:cNvSpPr>
          <p:nvPr>
            <p:ph type="title"/>
          </p:nvPr>
        </p:nvSpPr>
        <p:spPr/>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endParaRPr lang="en-US" dirty="0"/>
          </a:p>
          <a:p>
            <a:r>
              <a:rPr lang="en-US" dirty="0"/>
              <a:t>Overall snapshot of membership base</a:t>
            </a:r>
          </a:p>
          <a:p>
            <a:r>
              <a:rPr lang="en-US" dirty="0"/>
              <a:t>Event feedback</a:t>
            </a:r>
          </a:p>
          <a:p>
            <a:r>
              <a:rPr lang="en-US" dirty="0"/>
              <a:t>Help earn Community Achievement Award points</a:t>
            </a:r>
          </a:p>
          <a:p>
            <a:r>
              <a:rPr lang="en-US" dirty="0"/>
              <a:t>Election of future community leaders</a:t>
            </a:r>
          </a:p>
          <a:p>
            <a:r>
              <a:rPr lang="en-US" dirty="0"/>
              <a:t>Search for potential volunteers</a:t>
            </a:r>
          </a:p>
          <a:p>
            <a:r>
              <a:rPr lang="en-US" dirty="0"/>
              <a:t>Topics for programming &amp; publishing</a:t>
            </a:r>
          </a:p>
        </p:txBody>
      </p:sp>
      <p:sp>
        <p:nvSpPr>
          <p:cNvPr id="4" name="Title 3"/>
          <p:cNvSpPr>
            <a:spLocks noGrp="1"/>
          </p:cNvSpPr>
          <p:nvPr>
            <p:ph type="title"/>
          </p:nvPr>
        </p:nvSpPr>
        <p:spPr/>
        <p:txBody>
          <a:bodyPr/>
          <a:lstStyle/>
          <a:p>
            <a:r>
              <a:rPr lang="en-US" dirty="0"/>
              <a:t>Why Surveys?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Tools</a:t>
            </a:r>
          </a:p>
        </p:txBody>
      </p:sp>
      <p:sp>
        <p:nvSpPr>
          <p:cNvPr id="3" name="Content Placeholder 2"/>
          <p:cNvSpPr>
            <a:spLocks noGrp="1"/>
          </p:cNvSpPr>
          <p:nvPr>
            <p:ph type="body" idx="1"/>
          </p:nvPr>
        </p:nvSpPr>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b="1" dirty="0"/>
              <a:t>CHAT TIME: Do you already conduct surveys? If so, what tool do you use?</a:t>
            </a:r>
          </a:p>
          <a:p>
            <a:r>
              <a:rPr lang="en-US" dirty="0"/>
              <a:t>Available tools include:</a:t>
            </a:r>
          </a:p>
          <a:p>
            <a:pPr lvl="1"/>
            <a:r>
              <a:rPr lang="en-US" dirty="0"/>
              <a:t>Survey Monkey</a:t>
            </a:r>
          </a:p>
          <a:p>
            <a:pPr lvl="1"/>
            <a:r>
              <a:rPr lang="en-US" dirty="0"/>
              <a:t>Google Forms</a:t>
            </a:r>
          </a:p>
        </p:txBody>
      </p:sp>
      <p:sp>
        <p:nvSpPr>
          <p:cNvPr id="4" name="Title 3"/>
          <p:cNvSpPr>
            <a:spLocks noGrp="1"/>
          </p:cNvSpPr>
          <p:nvPr>
            <p:ph type="title"/>
          </p:nvPr>
        </p:nvSpPr>
        <p:spPr/>
        <p:txBody>
          <a:bodyPr/>
          <a:lstStyle/>
          <a:p>
            <a:r>
              <a:rPr lang="en-US" dirty="0"/>
              <a:t>Tools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Survey Monkey: Survey Setup</a:t>
            </a:r>
          </a:p>
        </p:txBody>
      </p:sp>
      <p:pic>
        <p:nvPicPr>
          <p:cNvPr id="110594" name="Picture 2" descr="C:\Users\s316400\AppData\Local\Temp\SNAGHTML30c207.PNG"/>
          <p:cNvPicPr>
            <a:picLocks noChangeAspect="1" noChangeArrowheads="1"/>
          </p:cNvPicPr>
          <p:nvPr/>
        </p:nvPicPr>
        <p:blipFill>
          <a:blip r:embed="rId3" cstate="print"/>
          <a:srcRect/>
          <a:stretch>
            <a:fillRect/>
          </a:stretch>
        </p:blipFill>
        <p:spPr bwMode="auto">
          <a:xfrm>
            <a:off x="2162175" y="1905000"/>
            <a:ext cx="6981825" cy="4614252"/>
          </a:xfrm>
          <a:prstGeom prst="rect">
            <a:avLst/>
          </a:prstGeom>
          <a:noFill/>
        </p:spPr>
      </p:pic>
      <p:pic>
        <p:nvPicPr>
          <p:cNvPr id="110596" name="Picture 4" descr="C:\Users\s316400\AppData\Local\Temp\SNAGHTML346ad4.PNG"/>
          <p:cNvPicPr>
            <a:picLocks noChangeAspect="1" noChangeArrowheads="1"/>
          </p:cNvPicPr>
          <p:nvPr/>
        </p:nvPicPr>
        <p:blipFill>
          <a:blip r:embed="rId4" cstate="print"/>
          <a:srcRect/>
          <a:stretch>
            <a:fillRect/>
          </a:stretch>
        </p:blipFill>
        <p:spPr bwMode="auto">
          <a:xfrm>
            <a:off x="371475" y="1447800"/>
            <a:ext cx="4581525" cy="12001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530</TotalTime>
  <Words>4235</Words>
  <Application>Microsoft Office PowerPoint</Application>
  <PresentationFormat>On-screen Show (4:3)</PresentationFormat>
  <Paragraphs>542</Paragraphs>
  <Slides>50</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Georgia</vt:lpstr>
      <vt:lpstr>Lucida Sans Unicode</vt:lpstr>
      <vt:lpstr>Verdana</vt:lpstr>
      <vt:lpstr>Wingdings 2</vt:lpstr>
      <vt:lpstr>Wingdings 3</vt:lpstr>
      <vt:lpstr>Concourse</vt:lpstr>
      <vt:lpstr>Surely You Can’t Be Serious About Surveys</vt:lpstr>
      <vt:lpstr>PowerPoint Presentation</vt:lpstr>
      <vt:lpstr>Engage with us on Twitter during the webinar!</vt:lpstr>
      <vt:lpstr>What We’ll Cover Today</vt:lpstr>
      <vt:lpstr>Why Surveys?</vt:lpstr>
      <vt:lpstr>Why Surveys?</vt:lpstr>
      <vt:lpstr>Survey Tools</vt:lpstr>
      <vt:lpstr>Tools</vt:lpstr>
      <vt:lpstr>Survey Monkey: Survey Setup</vt:lpstr>
      <vt:lpstr>Survey Monkey: Pros</vt:lpstr>
      <vt:lpstr>Survey Monkey: Cons</vt:lpstr>
      <vt:lpstr>Google Forms: Basic Form</vt:lpstr>
      <vt:lpstr>Google Forms: Sample Survey View #1</vt:lpstr>
      <vt:lpstr>Google Forms:   Sample Survey View #1</vt:lpstr>
      <vt:lpstr>Google Forms:   Sample Survey View #2</vt:lpstr>
      <vt:lpstr>Google Forms: Pros</vt:lpstr>
      <vt:lpstr>Google Forms: Cons</vt:lpstr>
      <vt:lpstr>Best Practices: Demographic Surveys</vt:lpstr>
      <vt:lpstr>Question Types</vt:lpstr>
      <vt:lpstr>SURVEY QUESTION:  Experience &amp; Employment</vt:lpstr>
      <vt:lpstr>SURVEY QUESTION:  Experience &amp; Employment</vt:lpstr>
      <vt:lpstr>SURVEY QUESTION:  Experience &amp; Employment</vt:lpstr>
      <vt:lpstr>SURVEY QUESTION:  Experience &amp; Employment</vt:lpstr>
      <vt:lpstr>SURVEY QUESTION:  Deliverables</vt:lpstr>
      <vt:lpstr>SURVEY QUESTION: Tools</vt:lpstr>
      <vt:lpstr>SURVEY QUESTION: STC Membership</vt:lpstr>
      <vt:lpstr>SURVEY QUESTION: Community Membership</vt:lpstr>
      <vt:lpstr>SURVEY QUESTION: Other Professional Organizations</vt:lpstr>
      <vt:lpstr>SURVEY QUESTION: Other Professional Organizations</vt:lpstr>
      <vt:lpstr>SURVEY QUESTION: Service &amp; Communication Value</vt:lpstr>
      <vt:lpstr>SURVEY QUESTION: Service &amp; Communication Value</vt:lpstr>
      <vt:lpstr>SURVEY QUESTION: Service &amp; Communication Value</vt:lpstr>
      <vt:lpstr>SURVEY QUESTION: Topic Ideas</vt:lpstr>
      <vt:lpstr>SURVEY QUESTION: Feedback on Specific Events</vt:lpstr>
      <vt:lpstr>SURVEY QUESTION:  STC Summit  </vt:lpstr>
      <vt:lpstr>SURVEY QUESTION:  Volunteers</vt:lpstr>
      <vt:lpstr>Best Practices:  Mini Surveys &amp; Elections</vt:lpstr>
      <vt:lpstr>Best Practices: Mini-Surveys</vt:lpstr>
      <vt:lpstr>Best Practices: Election</vt:lpstr>
      <vt:lpstr>Some Overall Best Practices </vt:lpstr>
      <vt:lpstr>Encouraging Survey Participation</vt:lpstr>
      <vt:lpstr>A Little Bribe Never Hurts</vt:lpstr>
      <vt:lpstr>Drawing setup: Survey tool</vt:lpstr>
      <vt:lpstr>Use &amp; Share the Feedback!!</vt:lpstr>
      <vt:lpstr>Conducting Survey: BEFORE</vt:lpstr>
      <vt:lpstr>Conducting Survey: DURING</vt:lpstr>
      <vt:lpstr>Conducting Survey: AFTER</vt:lpstr>
      <vt:lpstr>PowerPoint Presentation</vt:lpstr>
      <vt:lpstr>Contact us!</vt:lpstr>
      <vt:lpstr>PowerPoint Presentation</vt:lpstr>
    </vt:vector>
  </TitlesOfParts>
  <Company>HEB Grocery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Surely You Can’t be Serious About Surveys</dc:title>
  <dc:creator>Jamye Sagan</dc:creator>
  <cp:lastModifiedBy>Li-At Rathbun</cp:lastModifiedBy>
  <cp:revision>28</cp:revision>
  <dcterms:created xsi:type="dcterms:W3CDTF">2017-07-18T00:07:19Z</dcterms:created>
  <dcterms:modified xsi:type="dcterms:W3CDTF">2017-07-27T16:28:32Z</dcterms:modified>
</cp:coreProperties>
</file>