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notesMasterIdLst>
    <p:notesMasterId r:id="rId20"/>
  </p:notesMasterIdLst>
  <p:sldIdLst>
    <p:sldId id="256" r:id="rId2"/>
    <p:sldId id="260" r:id="rId3"/>
    <p:sldId id="258" r:id="rId4"/>
    <p:sldId id="257" r:id="rId5"/>
    <p:sldId id="277" r:id="rId6"/>
    <p:sldId id="259" r:id="rId7"/>
    <p:sldId id="261" r:id="rId8"/>
    <p:sldId id="262" r:id="rId9"/>
    <p:sldId id="264" r:id="rId10"/>
    <p:sldId id="267" r:id="rId11"/>
    <p:sldId id="266" r:id="rId12"/>
    <p:sldId id="268" r:id="rId13"/>
    <p:sldId id="269" r:id="rId14"/>
    <p:sldId id="270" r:id="rId15"/>
    <p:sldId id="272" r:id="rId16"/>
    <p:sldId id="271" r:id="rId17"/>
    <p:sldId id="274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2C889A"/>
    <a:srgbClr val="40B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657" autoAdjust="0"/>
  </p:normalViewPr>
  <p:slideViewPr>
    <p:cSldViewPr snapToGrid="0">
      <p:cViewPr>
        <p:scale>
          <a:sx n="60" d="100"/>
          <a:sy n="60" d="100"/>
        </p:scale>
        <p:origin x="105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C12F5-1346-491A-B0E4-9D88F98FE757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97EE5-6262-4D03-B64E-F8A6BE7DF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03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97EE5-6262-4D03-B64E-F8A6BE7DF2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37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97EE5-6262-4D03-B64E-F8A6BE7DF2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03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97EE5-6262-4D03-B64E-F8A6BE7DF2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58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YouTube Best Practices</a:t>
            </a:r>
          </a:p>
          <a:p>
            <a:r>
              <a:rPr lang="en-US" dirty="0"/>
              <a:t>SEO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97EE5-6262-4D03-B64E-F8A6BE7DF2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61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97EE5-6262-4D03-B64E-F8A6BE7DF2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90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97EE5-6262-4D03-B64E-F8A6BE7DF2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31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97EE5-6262-4D03-B64E-F8A6BE7DF2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83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97EE5-6262-4D03-B64E-F8A6BE7DF2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21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Don't worry too much about Gmail name. Display name can always be changed.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Enter name for "Use YouTube as" (discuss what's best for naming convention)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97EE5-6262-4D03-B64E-F8A6BE7DF2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4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Verify via phone</a:t>
            </a:r>
            <a:br>
              <a:rPr lang="en-US" dirty="0"/>
            </a:br>
            <a:r>
              <a:rPr lang="en-US" dirty="0"/>
              <a:t>Note: I prefer text verification over phone call but it said I used my number too many times but selecting phone call let me still use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97EE5-6262-4D03-B64E-F8A6BE7DF2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92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97EE5-6262-4D03-B64E-F8A6BE7DF2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051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37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32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04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00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445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4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14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85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309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764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2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youtube/answer/6140493" TargetMode="External"/><Relationship Id="rId2" Type="http://schemas.openxmlformats.org/officeDocument/2006/relationships/hyperlink" Target="https://support.google.com/youtube/answer/6388789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ort.office.com/en-us/article/About-PowerPoint-Designer-53c77d7b-dc40-45c2-b684-81415eac0617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trackmaven.com/blog/6-best-practices-to-optimize-your-youtube-channel/" TargetMode="External"/><Relationship Id="rId3" Type="http://schemas.openxmlformats.org/officeDocument/2006/relationships/hyperlink" Target="https://www.youtube.com/features" TargetMode="External"/><Relationship Id="rId7" Type="http://schemas.openxmlformats.org/officeDocument/2006/relationships/hyperlink" Target="https://support.google.com/partners/answer/173989?hl=en" TargetMode="External"/><Relationship Id="rId2" Type="http://schemas.openxmlformats.org/officeDocument/2006/relationships/hyperlink" Target="https://support.google.com/youtube/answer/2657968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unsplash.com/" TargetMode="External"/><Relationship Id="rId5" Type="http://schemas.openxmlformats.org/officeDocument/2006/relationships/hyperlink" Target="https://pixabay.com/" TargetMode="External"/><Relationship Id="rId4" Type="http://schemas.openxmlformats.org/officeDocument/2006/relationships/hyperlink" Target="https://www.youtube.com/audiolibrary/music" TargetMode="External"/><Relationship Id="rId9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feld.sara@gmail.com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inkedin.com/in/sarafeldman/" TargetMode="External"/><Relationship Id="rId5" Type="http://schemas.openxmlformats.org/officeDocument/2006/relationships/hyperlink" Target="https://www.youtube.com/channel/UCknncMtNB_vNzOMh9BVHbrw" TargetMode="External"/><Relationship Id="rId4" Type="http://schemas.openxmlformats.org/officeDocument/2006/relationships/hyperlink" Target="https://plus.google.com/u/0/communities/107169930377118390244" TargetMode="Externa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sarafeldman.com/abou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rackmaven.com/blog/6-best-practices-to-optimize-your-youtube-channel" TargetMode="External"/><Relationship Id="rId4" Type="http://schemas.openxmlformats.org/officeDocument/2006/relationships/hyperlink" Target="https://www.youtube.com/yt/press/statistics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P-u32z4jm5MsQK9qB3Mqmk6joTkGKT6mPNynTPsfvP4/edit?usp=shari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accounts.google.com/SignUp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hyperlink" Target="https://www.youtube.com/" TargetMode="External"/><Relationship Id="rId4" Type="http://schemas.openxmlformats.org/officeDocument/2006/relationships/hyperlink" Target="https://docs.google.com/drawings/d/1B7tLyFCKvyHVFwYHNK65u84wWhYH-GsOaEsyseVerNI/edit?usp=shari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youtube/answer/297200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hyperlink" Target="https://docs.google.com/document/d/1P-u32z4jm5MsQK9qB3Mqmk6joTkGKT6mPNynTPsfvP4/edit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7" y="1298448"/>
            <a:ext cx="7963317" cy="3255264"/>
          </a:xfrm>
        </p:spPr>
        <p:txBody>
          <a:bodyPr/>
          <a:lstStyle/>
          <a:p>
            <a:r>
              <a:rPr lang="en-US" dirty="0"/>
              <a:t>You Too Can Easily Start a YouTube Channel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755" y="4670246"/>
            <a:ext cx="7315200" cy="539063"/>
          </a:xfrm>
        </p:spPr>
        <p:txBody>
          <a:bodyPr/>
          <a:lstStyle/>
          <a:p>
            <a:r>
              <a:rPr lang="en-US" dirty="0"/>
              <a:t>STC Community Affairs Committee (CAC)</a:t>
            </a:r>
          </a:p>
        </p:txBody>
      </p:sp>
      <p:pic>
        <p:nvPicPr>
          <p:cNvPr id="1026" name="Picture 2" descr="You Too Can Easily Start a YouTube Channel for Your STC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935" y="4739521"/>
            <a:ext cx="2857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118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Videos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987800" y="4672584"/>
            <a:ext cx="7302500" cy="914400"/>
          </a:xfrm>
        </p:spPr>
        <p:txBody>
          <a:bodyPr/>
          <a:lstStyle/>
          <a:p>
            <a:r>
              <a:rPr lang="en-US" b="1" dirty="0"/>
              <a:t>Method 1</a:t>
            </a:r>
            <a:r>
              <a:rPr lang="en-US" dirty="0"/>
              <a:t> – Picture Slideshow </a:t>
            </a:r>
          </a:p>
          <a:p>
            <a:r>
              <a:rPr lang="en-US" b="1" dirty="0"/>
              <a:t>Method 2</a:t>
            </a:r>
            <a:r>
              <a:rPr lang="en-US" dirty="0"/>
              <a:t> – PowerPoint saved as .mp4</a:t>
            </a:r>
          </a:p>
        </p:txBody>
      </p:sp>
    </p:spTree>
    <p:extLst>
      <p:ext uri="{BB962C8B-B14F-4D97-AF65-F5344CB8AC3E}">
        <p14:creationId xmlns:p14="http://schemas.microsoft.com/office/powerpoint/2010/main" val="2834406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Videos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4" t="20565" r="3102" b="16078"/>
          <a:stretch/>
        </p:blipFill>
        <p:spPr>
          <a:xfrm>
            <a:off x="3605988" y="308234"/>
            <a:ext cx="5851911" cy="192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Method 1 – Picture Slideshow </a:t>
            </a:r>
          </a:p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980675" y="109863"/>
            <a:ext cx="802562" cy="767789"/>
          </a:xfrm>
          <a:prstGeom prst="ellipse">
            <a:avLst/>
          </a:prstGeom>
          <a:solidFill>
            <a:srgbClr val="FFFF00">
              <a:alpha val="25098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674" y="1369891"/>
            <a:ext cx="7743514" cy="3973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10044751" y="3640257"/>
            <a:ext cx="1060879" cy="1014914"/>
          </a:xfrm>
          <a:prstGeom prst="ellipse">
            <a:avLst/>
          </a:prstGeom>
          <a:solidFill>
            <a:srgbClr val="FFFF00">
              <a:alpha val="25098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39674" y="5493566"/>
            <a:ext cx="7743514" cy="770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/>
              <a:t>Upload</a:t>
            </a:r>
            <a:r>
              <a:rPr lang="en-US" sz="2800" dirty="0"/>
              <a:t> icon &gt; Create Videos &gt; Photo slideshow &gt; </a:t>
            </a:r>
            <a:r>
              <a:rPr lang="en-US" sz="2800" b="1" dirty="0"/>
              <a:t>Create</a:t>
            </a:r>
          </a:p>
        </p:txBody>
      </p:sp>
    </p:spTree>
    <p:extLst>
      <p:ext uri="{BB962C8B-B14F-4D97-AF65-F5344CB8AC3E}">
        <p14:creationId xmlns:p14="http://schemas.microsoft.com/office/powerpoint/2010/main" val="3588142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/>
          <p:cNvSpPr>
            <a:spLocks noGrp="1"/>
          </p:cNvSpPr>
          <p:nvPr>
            <p:ph type="body" idx="1"/>
          </p:nvPr>
        </p:nvSpPr>
        <p:spPr>
          <a:xfrm>
            <a:off x="3867912" y="1282898"/>
            <a:ext cx="3474720" cy="436724"/>
          </a:xfrm>
        </p:spPr>
        <p:txBody>
          <a:bodyPr anchor="t"/>
          <a:lstStyle/>
          <a:p>
            <a:r>
              <a:rPr lang="en-US" dirty="0"/>
              <a:t>Example 1 – Basic Upload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394" t="11625" r="24647" b="11922"/>
          <a:stretch/>
        </p:blipFill>
        <p:spPr>
          <a:xfrm>
            <a:off x="3867911" y="3315249"/>
            <a:ext cx="3583076" cy="2787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 Placeholder 27"/>
          <p:cNvSpPr>
            <a:spLocks noGrp="1"/>
          </p:cNvSpPr>
          <p:nvPr>
            <p:ph type="body" sz="quarter" idx="3"/>
          </p:nvPr>
        </p:nvSpPr>
        <p:spPr>
          <a:xfrm>
            <a:off x="7818462" y="1282898"/>
            <a:ext cx="3474720" cy="436724"/>
          </a:xfrm>
        </p:spPr>
        <p:txBody>
          <a:bodyPr anchor="t"/>
          <a:lstStyle/>
          <a:p>
            <a:r>
              <a:rPr lang="en-US" dirty="0"/>
              <a:t>Example 2 – Advanced Editor</a:t>
            </a:r>
          </a:p>
        </p:txBody>
      </p:sp>
      <p:sp>
        <p:nvSpPr>
          <p:cNvPr id="29" name="Content Placeholder 28"/>
          <p:cNvSpPr>
            <a:spLocks noGrp="1"/>
          </p:cNvSpPr>
          <p:nvPr>
            <p:ph sz="quarter" idx="4"/>
          </p:nvPr>
        </p:nvSpPr>
        <p:spPr>
          <a:xfrm>
            <a:off x="3867911" y="1777937"/>
            <a:ext cx="3474721" cy="1743189"/>
          </a:xfrm>
        </p:spPr>
        <p:txBody>
          <a:bodyPr anchor="t">
            <a:normAutofit/>
          </a:bodyPr>
          <a:lstStyle/>
          <a:p>
            <a:r>
              <a:rPr lang="en-US" dirty="0"/>
              <a:t>For most settings, 1 choice for all pictures</a:t>
            </a:r>
          </a:p>
          <a:p>
            <a:r>
              <a:rPr lang="en-US" dirty="0"/>
              <a:t>Audio has “Fit to music” option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5171" t="7308" r="54828" b="88853"/>
          <a:stretch/>
        </p:blipFill>
        <p:spPr>
          <a:xfrm>
            <a:off x="6313154" y="4711795"/>
            <a:ext cx="5264566" cy="5153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28868" t="9095" r="13916" b="81344"/>
          <a:stretch/>
        </p:blipFill>
        <p:spPr>
          <a:xfrm>
            <a:off x="5762152" y="5395396"/>
            <a:ext cx="5815568" cy="51434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Content Placeholder 28"/>
          <p:cNvSpPr txBox="1">
            <a:spLocks/>
          </p:cNvSpPr>
          <p:nvPr/>
        </p:nvSpPr>
        <p:spPr>
          <a:xfrm>
            <a:off x="7818462" y="1777937"/>
            <a:ext cx="3345407" cy="147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defTabSz="9144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18288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18288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18288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18288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marL="2971800" indent="-22860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marL="3429000" indent="-22860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marL="3886200" indent="-22860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r>
              <a:rPr lang="en-US" dirty="0"/>
              <a:t>For most settings, choose </a:t>
            </a:r>
            <a:r>
              <a:rPr lang="en-US" dirty="0"/>
              <a:t>per slide</a:t>
            </a:r>
          </a:p>
          <a:p>
            <a:r>
              <a:rPr lang="en-US" dirty="0"/>
              <a:t>Option to add text</a:t>
            </a:r>
          </a:p>
          <a:p>
            <a:endParaRPr lang="en-US" dirty="0"/>
          </a:p>
        </p:txBody>
      </p:sp>
      <p:sp>
        <p:nvSpPr>
          <p:cNvPr id="34" name="Title 3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/>
          <a:p>
            <a:r>
              <a:rPr lang="en-US" sz="3200" dirty="0"/>
              <a:t>Create Videos</a:t>
            </a:r>
          </a:p>
        </p:txBody>
      </p:sp>
      <p:sp>
        <p:nvSpPr>
          <p:cNvPr id="35" name="Text Placeholder 5"/>
          <p:cNvSpPr txBox="1">
            <a:spLocks/>
          </p:cNvSpPr>
          <p:nvPr/>
        </p:nvSpPr>
        <p:spPr>
          <a:xfrm>
            <a:off x="256032" y="3494176"/>
            <a:ext cx="2834640" cy="23219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 defTabSz="91440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1400">
                <a:solidFill>
                  <a:srgbClr val="FFFFFF"/>
                </a:solidFill>
              </a:defRPr>
            </a:lvl1pPr>
            <a:lvl2pPr indent="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indent="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6pPr>
            <a:lvl7pPr indent="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7pPr>
            <a:lvl8pPr indent="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8pPr>
            <a:lvl9pPr indent="0" defTabSz="91440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9pPr>
          </a:lstStyle>
          <a:p>
            <a:r>
              <a:rPr lang="en-US" dirty="0"/>
              <a:t>Method 1 – Picture Slideshow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41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Videos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4" t="20565" r="3102" b="16078"/>
          <a:stretch/>
        </p:blipFill>
        <p:spPr>
          <a:xfrm>
            <a:off x="3605988" y="308234"/>
            <a:ext cx="5851911" cy="192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56031" y="3494176"/>
            <a:ext cx="2996903" cy="2321990"/>
          </a:xfrm>
        </p:spPr>
        <p:txBody>
          <a:bodyPr/>
          <a:lstStyle/>
          <a:p>
            <a:r>
              <a:rPr lang="en-US" dirty="0"/>
              <a:t>Method 2 – PowerPoint saved as .mp4</a:t>
            </a:r>
          </a:p>
        </p:txBody>
      </p:sp>
      <p:sp>
        <p:nvSpPr>
          <p:cNvPr id="8" name="Oval 7"/>
          <p:cNvSpPr/>
          <p:nvPr/>
        </p:nvSpPr>
        <p:spPr>
          <a:xfrm>
            <a:off x="7980675" y="109863"/>
            <a:ext cx="802562" cy="767789"/>
          </a:xfrm>
          <a:prstGeom prst="ellipse">
            <a:avLst/>
          </a:prstGeom>
          <a:solidFill>
            <a:srgbClr val="FFFF00">
              <a:alpha val="25098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674" y="1369891"/>
            <a:ext cx="7743514" cy="3973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5683651" y="1705118"/>
            <a:ext cx="2124039" cy="2032010"/>
          </a:xfrm>
          <a:prstGeom prst="ellipse">
            <a:avLst/>
          </a:prstGeom>
          <a:solidFill>
            <a:srgbClr val="FFFF00">
              <a:alpha val="25098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39674" y="5466269"/>
            <a:ext cx="7743514" cy="838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/>
              <a:t>Upload</a:t>
            </a:r>
            <a:r>
              <a:rPr lang="en-US" sz="2800" dirty="0"/>
              <a:t> icon &gt; </a:t>
            </a:r>
            <a:r>
              <a:rPr lang="en-US" sz="2800" b="1" dirty="0"/>
              <a:t>Select files to upload</a:t>
            </a:r>
            <a:r>
              <a:rPr lang="en-US" sz="2800" dirty="0"/>
              <a:t> &gt; choose .mp4 file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54371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Extras &amp; Recommendations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930316" y="4672584"/>
            <a:ext cx="7295816" cy="914400"/>
          </a:xfrm>
        </p:spPr>
        <p:txBody>
          <a:bodyPr/>
          <a:lstStyle/>
          <a:p>
            <a:r>
              <a:rPr lang="en-US" dirty="0"/>
              <a:t>End screens, Cards, Enhancements</a:t>
            </a:r>
          </a:p>
        </p:txBody>
      </p:sp>
    </p:spTree>
    <p:extLst>
      <p:ext uri="{BB962C8B-B14F-4D97-AF65-F5344CB8AC3E}">
        <p14:creationId xmlns:p14="http://schemas.microsoft.com/office/powerpoint/2010/main" val="983456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695" y="1511706"/>
            <a:ext cx="3319681" cy="2377440"/>
          </a:xfrm>
        </p:spPr>
        <p:txBody>
          <a:bodyPr/>
          <a:lstStyle/>
          <a:p>
            <a:r>
              <a:rPr lang="en-US" dirty="0"/>
              <a:t>Video Extras &amp;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12" y="868680"/>
            <a:ext cx="5321116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End screens</a:t>
            </a:r>
          </a:p>
          <a:p>
            <a:r>
              <a:rPr lang="en-US" dirty="0">
                <a:hlinkClick r:id="rId2"/>
              </a:rPr>
              <a:t>Show during the last 5-20 seconds of video</a:t>
            </a:r>
            <a:endParaRPr lang="en-US" dirty="0"/>
          </a:p>
          <a:p>
            <a:r>
              <a:rPr lang="en-US" dirty="0"/>
              <a:t>Add up to 4 elements (1 must be video/playlist)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Cards</a:t>
            </a:r>
          </a:p>
          <a:p>
            <a:r>
              <a:rPr lang="en-US" dirty="0">
                <a:hlinkClick r:id="rId3"/>
              </a:rPr>
              <a:t>Add interactivity to your videos</a:t>
            </a:r>
            <a:r>
              <a:rPr lang="en-US" dirty="0"/>
              <a:t> w/custom images, links, CTAs</a:t>
            </a:r>
          </a:p>
          <a:p>
            <a:r>
              <a:rPr lang="en-US" dirty="0"/>
              <a:t>Can only point t0 associated website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Enhancements</a:t>
            </a:r>
          </a:p>
          <a:p>
            <a:r>
              <a:rPr lang="en-US" dirty="0"/>
              <a:t>Auto-fix, light/contrast, slow motion, timelapse, trim video, filters, blurring, etc.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978" t="16891" r="2948" b="3060"/>
          <a:stretch/>
        </p:blipFill>
        <p:spPr>
          <a:xfrm>
            <a:off x="8905461" y="868680"/>
            <a:ext cx="2679589" cy="1781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4285" y="4646414"/>
            <a:ext cx="2981940" cy="1342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4110" t="3307" r="6450" b="19213"/>
          <a:stretch/>
        </p:blipFill>
        <p:spPr>
          <a:xfrm>
            <a:off x="9406052" y="2341982"/>
            <a:ext cx="1669774" cy="24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23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650320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PowerPoint Tips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Use templates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Leverage </a:t>
            </a:r>
            <a:r>
              <a:rPr lang="en-US" sz="2400" dirty="0">
                <a:hlinkClick r:id="rId2"/>
              </a:rPr>
              <a:t>PowerPoint Designer</a:t>
            </a:r>
            <a:r>
              <a:rPr lang="en-US" sz="2400" dirty="0"/>
              <a:t> – highly recommended!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Include slide transitions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Set slides to advance automatically by time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27695" y="1511706"/>
            <a:ext cx="3319681" cy="2377440"/>
          </a:xfrm>
        </p:spPr>
        <p:txBody>
          <a:bodyPr/>
          <a:lstStyle/>
          <a:p>
            <a:r>
              <a:rPr lang="en-US" dirty="0"/>
              <a:t>Video Extras &amp;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858338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79"/>
            <a:ext cx="7315200" cy="54358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Channel &amp; Video Options</a:t>
            </a:r>
          </a:p>
          <a:p>
            <a:r>
              <a:rPr lang="en-US" dirty="0">
                <a:hlinkClick r:id="rId2"/>
              </a:rPr>
              <a:t>Custom URL</a:t>
            </a:r>
            <a:endParaRPr lang="en-US" dirty="0"/>
          </a:p>
          <a:p>
            <a:r>
              <a:rPr lang="en-US" dirty="0">
                <a:hlinkClick r:id="rId3"/>
              </a:rPr>
              <a:t>Explore other features</a:t>
            </a:r>
            <a:endParaRPr lang="en-US" dirty="0"/>
          </a:p>
          <a:p>
            <a:r>
              <a:rPr lang="en-US" dirty="0"/>
              <a:t>Share on social media</a:t>
            </a:r>
          </a:p>
          <a:p>
            <a:r>
              <a:rPr lang="en-US" dirty="0"/>
              <a:t>Embed on your website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Recommendations</a:t>
            </a:r>
          </a:p>
          <a:p>
            <a:r>
              <a:rPr lang="en-US" dirty="0"/>
              <a:t>Optimize for Mobile</a:t>
            </a:r>
          </a:p>
          <a:p>
            <a:r>
              <a:rPr lang="en-US" dirty="0"/>
              <a:t>Plan ahead for end screens</a:t>
            </a:r>
          </a:p>
          <a:p>
            <a:r>
              <a:rPr lang="en-US" dirty="0"/>
              <a:t>Explore </a:t>
            </a:r>
            <a:r>
              <a:rPr lang="en-US" dirty="0">
                <a:hlinkClick r:id="rId4"/>
              </a:rPr>
              <a:t>YouTube Audio Library</a:t>
            </a:r>
            <a:r>
              <a:rPr lang="en-US" dirty="0"/>
              <a:t> to choose song before uploading</a:t>
            </a:r>
          </a:p>
          <a:p>
            <a:r>
              <a:rPr lang="en-US" dirty="0"/>
              <a:t>Incorporate high-quality stock photos (</a:t>
            </a:r>
            <a:r>
              <a:rPr lang="en-US" dirty="0" err="1">
                <a:hlinkClick r:id="rId5"/>
              </a:rPr>
              <a:t>Pixabay</a:t>
            </a:r>
            <a:r>
              <a:rPr lang="en-US" dirty="0"/>
              <a:t>, </a:t>
            </a:r>
            <a:r>
              <a:rPr lang="en-US" dirty="0" err="1">
                <a:hlinkClick r:id="rId6"/>
              </a:rPr>
              <a:t>Unsplash</a:t>
            </a:r>
            <a:r>
              <a:rPr lang="en-US" dirty="0"/>
              <a:t>)</a:t>
            </a:r>
            <a:endParaRPr lang="en-US" dirty="0"/>
          </a:p>
          <a:p>
            <a:r>
              <a:rPr lang="en-US" dirty="0"/>
              <a:t>Upload as </a:t>
            </a:r>
            <a:r>
              <a:rPr lang="en-US" b="1" dirty="0"/>
              <a:t>Unlisted</a:t>
            </a:r>
            <a:r>
              <a:rPr lang="en-US" dirty="0"/>
              <a:t> – make </a:t>
            </a:r>
            <a:r>
              <a:rPr lang="en-US" b="1" dirty="0"/>
              <a:t>Public</a:t>
            </a:r>
            <a:r>
              <a:rPr lang="en-US" dirty="0"/>
              <a:t> once all changes are done</a:t>
            </a:r>
          </a:p>
          <a:p>
            <a:r>
              <a:rPr lang="en-US" dirty="0"/>
              <a:t>Consider YouTube best practices from </a:t>
            </a:r>
            <a:r>
              <a:rPr lang="en-US" dirty="0">
                <a:hlinkClick r:id="rId7"/>
              </a:rPr>
              <a:t>Google</a:t>
            </a:r>
            <a:r>
              <a:rPr lang="en-US" dirty="0"/>
              <a:t> and </a:t>
            </a:r>
            <a:r>
              <a:rPr lang="en-US" dirty="0">
                <a:hlinkClick r:id="rId8"/>
              </a:rPr>
              <a:t>Blogs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351" y="1143000"/>
            <a:ext cx="3954761" cy="2635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127695" y="1511706"/>
            <a:ext cx="3319681" cy="2377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Video Extras &amp; Recommendations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73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801" t="4572" r="9461" b="5245"/>
          <a:stretch/>
        </p:blipFill>
        <p:spPr>
          <a:xfrm>
            <a:off x="5237354" y="3323746"/>
            <a:ext cx="4447529" cy="28563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49925" y="693172"/>
            <a:ext cx="4675239" cy="1190490"/>
          </a:xfrm>
        </p:spPr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749925" y="2002534"/>
            <a:ext cx="7422388" cy="170319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Private Google+ Community – </a:t>
            </a:r>
            <a:r>
              <a:rPr lang="en-US" sz="2000" dirty="0">
                <a:hlinkClick r:id="rId4"/>
              </a:rPr>
              <a:t>STC Chapter Leaders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Ping me anytime!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Please subscribe to the </a:t>
            </a:r>
            <a:r>
              <a:rPr lang="en-US" sz="2000" dirty="0">
                <a:hlinkClick r:id="rId5"/>
              </a:rPr>
              <a:t>STC San Diego YouTube channel</a:t>
            </a:r>
            <a:r>
              <a:rPr lang="en-US" sz="2000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Questions?</a:t>
            </a:r>
          </a:p>
        </p:txBody>
      </p:sp>
      <p:pic>
        <p:nvPicPr>
          <p:cNvPr id="4" name="Picture 3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6150" y="2427427"/>
            <a:ext cx="365760" cy="365760"/>
          </a:xfrm>
          <a:prstGeom prst="rect">
            <a:avLst/>
          </a:prstGeom>
        </p:spPr>
      </p:pic>
      <p:pic>
        <p:nvPicPr>
          <p:cNvPr id="7" name="Picture 6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3171" y="2427427"/>
            <a:ext cx="369070" cy="3657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7231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91" name="Rectangle 9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" name="Rectangle 9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" name="Content Placeholder 5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232" r="22876" b="1"/>
          <a:stretch/>
        </p:blipFill>
        <p:spPr>
          <a:xfrm>
            <a:off x="7818120" y="758952"/>
            <a:ext cx="3617432" cy="533095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About Me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>
          <a:xfrm>
            <a:off x="3869267" y="864108"/>
            <a:ext cx="3705663" cy="5120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VP of Programs for STC San Diego Chapter since July 2015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Technical Writer &amp; Editor for 10+ years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www.sarafeldman.com/about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62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Disclaimer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7" y="864108"/>
            <a:ext cx="7577665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spc="300" dirty="0"/>
              <a:t>I am </a:t>
            </a:r>
            <a:r>
              <a:rPr lang="en-US" sz="4400" b="1" spc="300" dirty="0">
                <a:solidFill>
                  <a:schemeClr val="accent6">
                    <a:lumMod val="75000"/>
                  </a:schemeClr>
                </a:solidFill>
              </a:rPr>
              <a:t>NOT</a:t>
            </a:r>
            <a:r>
              <a:rPr lang="en-US" sz="4400" spc="300" dirty="0"/>
              <a:t> </a:t>
            </a:r>
            <a:r>
              <a:rPr lang="en-US" sz="4400" spc="300" dirty="0">
                <a:latin typeface="Century Gothic" panose="020B0502020202020204" pitchFamily="34" charset="0"/>
              </a:rPr>
              <a:t>a social media or YouTube expert.</a:t>
            </a:r>
            <a:endParaRPr lang="en-US" sz="4400" spc="300" dirty="0"/>
          </a:p>
        </p:txBody>
      </p:sp>
    </p:spTree>
    <p:extLst>
      <p:ext uri="{BB962C8B-B14F-4D97-AF65-F5344CB8AC3E}">
        <p14:creationId xmlns:p14="http://schemas.microsoft.com/office/powerpoint/2010/main" val="344648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508" y="868680"/>
            <a:ext cx="2662733" cy="5120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Why YouTube?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0" y="864108"/>
            <a:ext cx="5328508" cy="5120640"/>
          </a:xfrm>
        </p:spPr>
        <p:txBody>
          <a:bodyPr>
            <a:normAutofit/>
          </a:bodyPr>
          <a:lstStyle/>
          <a:p>
            <a:r>
              <a:rPr lang="en-US" sz="2800" dirty="0"/>
              <a:t>Over a billion users — almost 1/3 of all people on the Internet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 2</a:t>
            </a:r>
            <a:r>
              <a:rPr lang="en-US" sz="2800" baseline="30000" dirty="0"/>
              <a:t>nd</a:t>
            </a:r>
            <a:r>
              <a:rPr lang="en-US" sz="2800" dirty="0"/>
              <a:t> largest search engine — more than Bing &amp; Yahoo! combined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Fun way to enhance your chapter marketing efforts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06981" y="6095584"/>
            <a:ext cx="8285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u="sng" dirty="0"/>
              <a:t>Sources</a:t>
            </a:r>
          </a:p>
          <a:p>
            <a:pPr algn="r"/>
            <a:r>
              <a:rPr lang="en-US" sz="1400" dirty="0">
                <a:hlinkClick r:id="rId4"/>
              </a:rPr>
              <a:t>https://www.youtube.com/yt/press/statistics.html</a:t>
            </a:r>
            <a:endParaRPr lang="en-US" sz="1400" dirty="0"/>
          </a:p>
          <a:p>
            <a:pPr algn="r"/>
            <a:r>
              <a:rPr lang="en-US" sz="1400" dirty="0">
                <a:hlinkClick r:id="rId5"/>
              </a:rPr>
              <a:t>https://trackmaven.com/blog/6-best-practices-to-optimize-your-youtube-channel</a:t>
            </a:r>
            <a:r>
              <a:rPr lang="en-US" sz="1400" dirty="0"/>
              <a:t> </a:t>
            </a:r>
          </a:p>
          <a:p>
            <a:pPr algn="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2070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6445" r="3870" b="35430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Pop Quiz!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7" y="864108"/>
            <a:ext cx="7545985" cy="5120640"/>
          </a:xfrm>
        </p:spPr>
        <p:txBody>
          <a:bodyPr>
            <a:normAutofit/>
          </a:bodyPr>
          <a:lstStyle/>
          <a:p>
            <a:r>
              <a:rPr lang="en-US" sz="5400" b="1" dirty="0"/>
              <a:t>Have you ever uploaded a video to YouTube?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71567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1735" y="864108"/>
            <a:ext cx="6637868" cy="51206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YouTube Channel Setup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Create Videos</a:t>
            </a:r>
          </a:p>
          <a:p>
            <a:pPr lvl="1">
              <a:lnSpc>
                <a:spcPct val="150000"/>
              </a:lnSpc>
            </a:pPr>
            <a:r>
              <a:rPr lang="en-US" sz="2800" b="1" dirty="0"/>
              <a:t>Method 1</a:t>
            </a:r>
            <a:r>
              <a:rPr lang="en-US" sz="2800" dirty="0"/>
              <a:t> – Picture Slideshow </a:t>
            </a:r>
          </a:p>
          <a:p>
            <a:pPr lvl="1">
              <a:lnSpc>
                <a:spcPct val="150000"/>
              </a:lnSpc>
            </a:pPr>
            <a:r>
              <a:rPr lang="en-US" sz="2800" b="1" dirty="0"/>
              <a:t>Method 2</a:t>
            </a:r>
            <a:r>
              <a:rPr lang="en-US" sz="2800" dirty="0"/>
              <a:t> – PowerPoint saved as .mp4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Video Extras &amp; Recommendations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050657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YouTube Channel Setup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025900" y="4672584"/>
            <a:ext cx="7175500" cy="914400"/>
          </a:xfrm>
        </p:spPr>
        <p:txBody>
          <a:bodyPr/>
          <a:lstStyle/>
          <a:p>
            <a:r>
              <a:rPr lang="en-US" dirty="0"/>
              <a:t>Find step-by-step guide here: </a:t>
            </a:r>
            <a:r>
              <a:rPr lang="en-US" dirty="0">
                <a:hlinkClick r:id="rId3"/>
              </a:rPr>
              <a:t>YouTube Channel Setup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6677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YouTube Channel Setup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99543" y="818147"/>
            <a:ext cx="5755603" cy="530592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hlinkClick r:id="rId3"/>
              </a:rPr>
              <a:t>Create Google account</a:t>
            </a:r>
            <a:endParaRPr lang="en-US" dirty="0"/>
          </a:p>
          <a:p>
            <a:pPr lvl="1"/>
            <a:r>
              <a:rPr lang="en-US" dirty="0"/>
              <a:t>Agree to terms &gt; Prove you’re not a robot</a:t>
            </a:r>
          </a:p>
          <a:p>
            <a:pPr lvl="1"/>
            <a:r>
              <a:rPr lang="en-US" dirty="0"/>
              <a:t>Don't worry too much about Gmail username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Upload profile photo</a:t>
            </a:r>
          </a:p>
          <a:p>
            <a:pPr lvl="1"/>
            <a:r>
              <a:rPr lang="en-US" dirty="0"/>
              <a:t>Top right corner &gt; click </a:t>
            </a:r>
            <a:r>
              <a:rPr lang="en-US" b="1" dirty="0"/>
              <a:t>Change</a:t>
            </a:r>
            <a:endParaRPr lang="en-US" dirty="0"/>
          </a:p>
          <a:p>
            <a:pPr lvl="1"/>
            <a:r>
              <a:rPr lang="en-US" dirty="0"/>
              <a:t>Square image displayed as circular – </a:t>
            </a:r>
            <a:r>
              <a:rPr lang="en-US" dirty="0">
                <a:hlinkClick r:id="rId4"/>
              </a:rPr>
              <a:t>see template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Set up "My Channel"</a:t>
            </a:r>
          </a:p>
          <a:p>
            <a:pPr lvl="1"/>
            <a:r>
              <a:rPr lang="en-US" dirty="0"/>
              <a:t>Go to </a:t>
            </a:r>
            <a:r>
              <a:rPr lang="en-US" dirty="0">
                <a:hlinkClick r:id="rId5"/>
              </a:rPr>
              <a:t>www.youtube.com</a:t>
            </a:r>
            <a:r>
              <a:rPr lang="en-US" dirty="0"/>
              <a:t> &gt; </a:t>
            </a:r>
            <a:r>
              <a:rPr lang="en-US" b="1" dirty="0"/>
              <a:t>My channel</a:t>
            </a:r>
          </a:p>
          <a:p>
            <a:pPr lvl="1"/>
            <a:r>
              <a:rPr lang="en-US" dirty="0"/>
              <a:t>Enter name for </a:t>
            </a:r>
            <a:r>
              <a:rPr lang="en-US" b="1" dirty="0"/>
              <a:t>Use YouTube as…</a:t>
            </a:r>
          </a:p>
        </p:txBody>
      </p:sp>
      <p:pic>
        <p:nvPicPr>
          <p:cNvPr id="2050" name="Picture 2" descr="Name &#10;STC &#10;Choose your username &#10;stc.sandlegochapter &#10;San Diego &#10;@gmail.com &#10;I prefer to use my current email address &#10;Create a password &#10;Confirm your password &#10;Birthday &#10;January &#10;Gender &#10;Other &#10;Mobile phone &#10;(858) 621-3064 &#10;Your current email address &#10;programs@stc-sd.org &#10;Location &#10;U n ited States &#10;1980 &#10;Next step 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3957" r="2800" b="2111"/>
          <a:stretch/>
        </p:blipFill>
        <p:spPr bwMode="auto">
          <a:xfrm rot="20981530">
            <a:off x="9272926" y="237260"/>
            <a:ext cx="1948039" cy="37690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7424" b="4704"/>
          <a:stretch/>
        </p:blipFill>
        <p:spPr>
          <a:xfrm rot="923408">
            <a:off x="9080428" y="3638561"/>
            <a:ext cx="2385761" cy="172664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Use YouTube as... &#10;San Diego &#10;By clicking &quot;Create channel', you agree to YouTuöe's Terms of Service Learn more &#10;Changes pu make here may show up across Google services with content you &#10;create and share, and to people you interact with Learn more &#10;Use a business or other name &#10;CANCEL &#10;CREATE CHANNEL 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t="3856" r="21464" b="50000"/>
          <a:stretch/>
        </p:blipFill>
        <p:spPr bwMode="auto">
          <a:xfrm rot="20942646">
            <a:off x="8358295" y="5231520"/>
            <a:ext cx="3094943" cy="12356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82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YouTube Channel Setup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99542" y="889000"/>
            <a:ext cx="8066431" cy="5221513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dirty="0"/>
              <a:t>Configure your channel</a:t>
            </a:r>
          </a:p>
          <a:p>
            <a:pPr lvl="1"/>
            <a:r>
              <a:rPr lang="en-US" sz="2000" dirty="0">
                <a:hlinkClick r:id="rId3"/>
              </a:rPr>
              <a:t>Add channel art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Channel description</a:t>
            </a:r>
          </a:p>
          <a:p>
            <a:pPr marL="502920" lvl="1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Verify your channel</a:t>
            </a:r>
          </a:p>
          <a:p>
            <a:pPr lvl="1"/>
            <a:r>
              <a:rPr lang="en-US" sz="2000" b="1" dirty="0"/>
              <a:t>Creator Studio </a:t>
            </a:r>
            <a:r>
              <a:rPr lang="en-US" sz="2000" dirty="0"/>
              <a:t>&gt;</a:t>
            </a:r>
            <a:r>
              <a:rPr lang="en-US" sz="2000" b="1" dirty="0"/>
              <a:t> Channel </a:t>
            </a:r>
            <a:r>
              <a:rPr lang="en-US" sz="2000" dirty="0"/>
              <a:t>&gt;</a:t>
            </a:r>
            <a:r>
              <a:rPr lang="en-US" sz="2000" b="1" dirty="0"/>
              <a:t> Status and features </a:t>
            </a:r>
            <a:r>
              <a:rPr lang="en-US" sz="2000" dirty="0"/>
              <a:t>&gt;</a:t>
            </a:r>
            <a:r>
              <a:rPr lang="en-US" sz="2000" b="1" dirty="0"/>
              <a:t> Verify</a:t>
            </a:r>
          </a:p>
          <a:p>
            <a:pPr lvl="1"/>
            <a:r>
              <a:rPr lang="en-US" sz="2000" dirty="0"/>
              <a:t>Verify via text or phone call</a:t>
            </a:r>
          </a:p>
          <a:p>
            <a:pPr lvl="1"/>
            <a:endParaRPr lang="en-US" sz="2000" dirty="0"/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Associate your website</a:t>
            </a:r>
          </a:p>
          <a:p>
            <a:pPr lvl="1"/>
            <a:r>
              <a:rPr lang="en-US" sz="2000" dirty="0"/>
              <a:t>Required to use interactive cards &amp; end screens</a:t>
            </a:r>
          </a:p>
          <a:p>
            <a:pPr lvl="1"/>
            <a:r>
              <a:rPr lang="en-US" sz="2000" dirty="0"/>
              <a:t>Advanced settings &gt; Google Webmaster Central &gt; WordPress Admin</a:t>
            </a:r>
          </a:p>
          <a:p>
            <a:pPr lvl="1"/>
            <a:r>
              <a:rPr lang="en-US" sz="2000" dirty="0">
                <a:hlinkClick r:id="rId4"/>
              </a:rPr>
              <a:t>See step-by-step guide</a:t>
            </a:r>
            <a:endParaRPr lang="en-US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755" y="1651542"/>
            <a:ext cx="4461680" cy="97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656968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3211</TotalTime>
  <Words>561</Words>
  <Application>Microsoft Office PowerPoint</Application>
  <PresentationFormat>Widescreen</PresentationFormat>
  <Paragraphs>123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Corbel</vt:lpstr>
      <vt:lpstr>Wingdings 2</vt:lpstr>
      <vt:lpstr>Frame</vt:lpstr>
      <vt:lpstr>You Too Can Easily Start a YouTube Channel</vt:lpstr>
      <vt:lpstr>About Me</vt:lpstr>
      <vt:lpstr>Important Disclaimer</vt:lpstr>
      <vt:lpstr>Why YouTube?</vt:lpstr>
      <vt:lpstr>Pop Quiz!</vt:lpstr>
      <vt:lpstr>Outline</vt:lpstr>
      <vt:lpstr>YouTube Channel Setup</vt:lpstr>
      <vt:lpstr>YouTube Channel Setup</vt:lpstr>
      <vt:lpstr>YouTube Channel Setup</vt:lpstr>
      <vt:lpstr>Create Videos</vt:lpstr>
      <vt:lpstr>Create Videos</vt:lpstr>
      <vt:lpstr>Create Videos</vt:lpstr>
      <vt:lpstr>Create Videos</vt:lpstr>
      <vt:lpstr>Video Extras &amp; Recommendations</vt:lpstr>
      <vt:lpstr>Video Extras &amp; Recommendations</vt:lpstr>
      <vt:lpstr>Video Extras &amp; Recommendations</vt:lpstr>
      <vt:lpstr>PowerPoint Presentation</vt:lpstr>
      <vt:lpstr>Wrap-Up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Too Can Easily Start a YouTube Channel for Your STC Chapter</dc:title>
  <dc:creator>Sara Feldman</dc:creator>
  <cp:lastModifiedBy>Sara Feldman</cp:lastModifiedBy>
  <cp:revision>77</cp:revision>
  <dcterms:created xsi:type="dcterms:W3CDTF">2017-03-19T01:46:49Z</dcterms:created>
  <dcterms:modified xsi:type="dcterms:W3CDTF">2017-03-24T05:42:38Z</dcterms:modified>
</cp:coreProperties>
</file>