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5" r:id="rId1"/>
    <p:sldMasterId id="2147483810" r:id="rId2"/>
  </p:sldMasterIdLst>
  <p:notesMasterIdLst>
    <p:notesMasterId r:id="rId45"/>
  </p:notesMasterIdLst>
  <p:handoutMasterIdLst>
    <p:handoutMasterId r:id="rId46"/>
  </p:handoutMasterIdLst>
  <p:sldIdLst>
    <p:sldId id="305" r:id="rId3"/>
    <p:sldId id="304" r:id="rId4"/>
    <p:sldId id="265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8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3" r:id="rId23"/>
    <p:sldId id="284" r:id="rId24"/>
    <p:sldId id="285" r:id="rId25"/>
    <p:sldId id="279" r:id="rId26"/>
    <p:sldId id="277" r:id="rId27"/>
    <p:sldId id="281" r:id="rId28"/>
    <p:sldId id="286" r:id="rId29"/>
    <p:sldId id="292" r:id="rId30"/>
    <p:sldId id="288" r:id="rId31"/>
    <p:sldId id="290" r:id="rId32"/>
    <p:sldId id="291" r:id="rId33"/>
    <p:sldId id="295" r:id="rId34"/>
    <p:sldId id="293" r:id="rId35"/>
    <p:sldId id="294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278" r:id="rId4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61" autoAdjust="0"/>
    <p:restoredTop sz="82831" autoAdjust="0"/>
  </p:normalViewPr>
  <p:slideViewPr>
    <p:cSldViewPr>
      <p:cViewPr>
        <p:scale>
          <a:sx n="130" d="100"/>
          <a:sy n="130" d="100"/>
        </p:scale>
        <p:origin x="880" y="-1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8"/>
    </p:cViewPr>
  </p:sorterViewPr>
  <p:notesViewPr>
    <p:cSldViewPr>
      <p:cViewPr varScale="1">
        <p:scale>
          <a:sx n="45" d="100"/>
          <a:sy n="45" d="100"/>
        </p:scale>
        <p:origin x="-1998" y="-96"/>
      </p:cViewPr>
      <p:guideLst>
        <p:guide orient="horz" pos="3024"/>
        <p:guide pos="2304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55" tIns="46578" rIns="93155" bIns="46578" numCol="1" anchor="t" anchorCtr="0" compatLnSpc="1">
            <a:prstTxWarp prst="textNoShape">
              <a:avLst/>
            </a:prstTxWarp>
          </a:bodyPr>
          <a:lstStyle>
            <a:lvl1pPr defTabSz="931533">
              <a:defRPr kumimoji="1" sz="1200">
                <a:latin typeface="Tahoma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183" y="0"/>
            <a:ext cx="3037628" cy="46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55" tIns="46578" rIns="93155" bIns="46578" numCol="1" anchor="t" anchorCtr="0" compatLnSpc="1">
            <a:prstTxWarp prst="textNoShape">
              <a:avLst/>
            </a:prstTxWarp>
          </a:bodyPr>
          <a:lstStyle>
            <a:lvl1pPr algn="r" defTabSz="931533">
              <a:defRPr kumimoji="1" sz="1200">
                <a:latin typeface="Tahoma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0628"/>
            <a:ext cx="3037628" cy="46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55" tIns="46578" rIns="93155" bIns="46578" numCol="1" anchor="b" anchorCtr="0" compatLnSpc="1">
            <a:prstTxWarp prst="textNoShape">
              <a:avLst/>
            </a:prstTxWarp>
          </a:bodyPr>
          <a:lstStyle>
            <a:lvl1pPr defTabSz="931533">
              <a:defRPr kumimoji="1" sz="1200">
                <a:latin typeface="Tahoma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183" y="8830628"/>
            <a:ext cx="3037628" cy="46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55" tIns="46578" rIns="93155" bIns="46578" numCol="1" anchor="b" anchorCtr="0" compatLnSpc="1">
            <a:prstTxWarp prst="textNoShape">
              <a:avLst/>
            </a:prstTxWarp>
          </a:bodyPr>
          <a:lstStyle>
            <a:lvl1pPr algn="r" defTabSz="931533">
              <a:defRPr kumimoji="1" sz="1200">
                <a:latin typeface="Tahoma" pitchFamily="34" charset="0"/>
              </a:defRPr>
            </a:lvl1pPr>
          </a:lstStyle>
          <a:p>
            <a:fld id="{70837474-5E6C-49CD-99B9-18D332C6D88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0529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407" tIns="0" rIns="19407" bIns="0" numCol="1" anchor="t" anchorCtr="0" compatLnSpc="1">
            <a:prstTxWarp prst="textNoShape">
              <a:avLst/>
            </a:prstTxWarp>
          </a:bodyPr>
          <a:lstStyle>
            <a:lvl1pPr defTabSz="931533">
              <a:defRPr kumimoji="1" sz="1000" i="1">
                <a:latin typeface="Tahoma" pitchFamily="34" charset="0"/>
              </a:defRPr>
            </a:lvl1pPr>
          </a:lstStyle>
          <a:p>
            <a:r>
              <a:rPr lang="en-US" altLang="en-US" dirty="0"/>
              <a:t>*</a:t>
            </a:r>
            <a:endParaRPr lang="en-US" altLang="en-US" sz="1200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3" y="0"/>
            <a:ext cx="3037628" cy="46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407" tIns="0" rIns="19407" bIns="0" numCol="1" anchor="t" anchorCtr="0" compatLnSpc="1">
            <a:prstTxWarp prst="textNoShape">
              <a:avLst/>
            </a:prstTxWarp>
          </a:bodyPr>
          <a:lstStyle>
            <a:lvl1pPr algn="r" defTabSz="931533">
              <a:defRPr kumimoji="1" sz="1000" i="1">
                <a:latin typeface="Tahoma" pitchFamily="34" charset="0"/>
              </a:defRPr>
            </a:lvl1pPr>
          </a:lstStyle>
          <a:p>
            <a:r>
              <a:rPr lang="en-US" altLang="en-US" dirty="0"/>
              <a:t>07/16/96</a:t>
            </a:r>
            <a:endParaRPr lang="en-US" altLang="en-US" sz="1200" i="0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555" y="4416109"/>
            <a:ext cx="5143293" cy="4182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802" tIns="46901" rIns="93802" bIns="469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2217"/>
            <a:ext cx="3037628" cy="46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407" tIns="0" rIns="19407" bIns="0" numCol="1" anchor="b" anchorCtr="0" compatLnSpc="1">
            <a:prstTxWarp prst="textNoShape">
              <a:avLst/>
            </a:prstTxWarp>
          </a:bodyPr>
          <a:lstStyle>
            <a:lvl1pPr defTabSz="931533">
              <a:defRPr kumimoji="1" sz="1000" i="1">
                <a:latin typeface="Tahoma" pitchFamily="34" charset="0"/>
              </a:defRPr>
            </a:lvl1pPr>
          </a:lstStyle>
          <a:p>
            <a:r>
              <a:rPr lang="en-US" altLang="en-US" dirty="0"/>
              <a:t>*</a:t>
            </a:r>
            <a:endParaRPr lang="en-US" altLang="en-US" sz="1200" i="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3" y="8832217"/>
            <a:ext cx="3037628" cy="46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407" tIns="0" rIns="19407" bIns="0" numCol="1" anchor="b" anchorCtr="0" compatLnSpc="1">
            <a:prstTxWarp prst="textNoShape">
              <a:avLst/>
            </a:prstTxWarp>
          </a:bodyPr>
          <a:lstStyle>
            <a:lvl1pPr algn="r" defTabSz="931533">
              <a:defRPr kumimoji="1" sz="1000" i="1">
                <a:latin typeface="Tahoma" pitchFamily="34" charset="0"/>
              </a:defRPr>
            </a:lvl1pPr>
          </a:lstStyle>
          <a:p>
            <a:r>
              <a:rPr lang="en-US" altLang="en-US" dirty="0"/>
              <a:t>##</a:t>
            </a:r>
            <a:endParaRPr lang="en-US" altLang="en-US" sz="1200" i="0" dirty="0"/>
          </a:p>
        </p:txBody>
      </p:sp>
    </p:spTree>
    <p:extLst>
      <p:ext uri="{BB962C8B-B14F-4D97-AF65-F5344CB8AC3E}">
        <p14:creationId xmlns:p14="http://schemas.microsoft.com/office/powerpoint/2010/main" val="4457372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*</a:t>
            </a:r>
            <a:endParaRPr lang="en-US" altLang="en-US" sz="1200" i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07/16/96</a:t>
            </a:r>
            <a:endParaRPr lang="en-US" altLang="en-US" sz="1200" i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*</a:t>
            </a:r>
            <a:endParaRPr lang="en-US" altLang="en-US" sz="1200" i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##</a:t>
            </a:r>
            <a:endParaRPr lang="en-US" altLang="en-US" sz="1200" i="0" dirty="0"/>
          </a:p>
        </p:txBody>
      </p:sp>
    </p:spTree>
    <p:extLst>
      <p:ext uri="{BB962C8B-B14F-4D97-AF65-F5344CB8AC3E}">
        <p14:creationId xmlns:p14="http://schemas.microsoft.com/office/powerpoint/2010/main" val="673183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*</a:t>
            </a:r>
            <a:endParaRPr lang="en-US" altLang="en-US" sz="1200" i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07/16/96</a:t>
            </a:r>
            <a:endParaRPr lang="en-US" altLang="en-US" sz="1200" i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*</a:t>
            </a:r>
            <a:endParaRPr lang="en-US" altLang="en-US" sz="1200" i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##</a:t>
            </a:r>
            <a:endParaRPr lang="en-US" altLang="en-US" sz="1200" i="0" dirty="0"/>
          </a:p>
        </p:txBody>
      </p:sp>
    </p:spTree>
    <p:extLst>
      <p:ext uri="{BB962C8B-B14F-4D97-AF65-F5344CB8AC3E}">
        <p14:creationId xmlns:p14="http://schemas.microsoft.com/office/powerpoint/2010/main" val="1115503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7D0D9B-EB6E-4CFE-84E6-6E98D3783748}" type="slidenum">
              <a:rPr lang="en-US" altLang="en-US">
                <a:solidFill>
                  <a:prstClr val="black"/>
                </a:solidFill>
              </a:rPr>
              <a:pPr/>
              <a:t>3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2893" indent="-232893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*</a:t>
            </a:r>
            <a:endParaRPr lang="en-US" altLang="en-US" sz="1200" i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07/16/96</a:t>
            </a:r>
            <a:endParaRPr lang="en-US" altLang="en-US" sz="1200" i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smtClean="0"/>
              <a:t>*</a:t>
            </a:r>
            <a:endParaRPr lang="en-US" altLang="en-US" sz="1200" i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##</a:t>
            </a:r>
            <a:endParaRPr lang="en-US" altLang="en-US" sz="1200" i="0" dirty="0"/>
          </a:p>
        </p:txBody>
      </p:sp>
    </p:spTree>
    <p:extLst>
      <p:ext uri="{BB962C8B-B14F-4D97-AF65-F5344CB8AC3E}">
        <p14:creationId xmlns:p14="http://schemas.microsoft.com/office/powerpoint/2010/main" val="164236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6F593-CDA1-4B39-A7E4-64DB4CD9260F}" type="slidenum">
              <a:rPr lang="en-US" altLang="en-US">
                <a:solidFill>
                  <a:prstClr val="black"/>
                </a:solidFill>
              </a:rPr>
              <a:pPr/>
              <a:t>19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2893" indent="-232893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dirty="0"/>
              <a:t>*</a:t>
            </a:r>
            <a:endParaRPr lang="en-US" altLang="en-US" sz="1200" i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dirty="0"/>
              <a:t>07/16/96</a:t>
            </a:r>
            <a:endParaRPr lang="en-US" altLang="en-US" sz="1200" i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dirty="0"/>
              <a:t>*</a:t>
            </a:r>
            <a:endParaRPr lang="en-US" altLang="en-US" sz="1200" i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dirty="0"/>
              <a:t>##</a:t>
            </a:r>
            <a:endParaRPr lang="en-US" altLang="en-US" sz="1200" i="0" dirty="0"/>
          </a:p>
        </p:txBody>
      </p:sp>
    </p:spTree>
    <p:extLst>
      <p:ext uri="{BB962C8B-B14F-4D97-AF65-F5344CB8AC3E}">
        <p14:creationId xmlns:p14="http://schemas.microsoft.com/office/powerpoint/2010/main" val="3062303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9C03E-D182-4833-AC4A-9903E2085B3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15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D48A0-4B60-47EC-A2D5-FDD566139D7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0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1C28F-0EDD-4E79-8F2E-BE023879FD5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40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19B9-2FD9-4761-BC7A-80739A37FC24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275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Clr>
                <a:srgbClr val="0033CC"/>
              </a:buClr>
              <a:buSzPct val="85000"/>
              <a:buFont typeface="Wingdings" panose="05000000000000000000" pitchFamily="2" charset="2"/>
              <a:buNone/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819150" cy="365125"/>
          </a:xfrm>
        </p:spPr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56351"/>
            <a:ext cx="5638800" cy="365125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altLang="en-US" dirty="0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1"/>
            <a:ext cx="819150" cy="365125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537D68F-C4F5-42A2-AE5D-A1FADAB92FBE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141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72EA-A768-406F-A151-ACC97CD1A2D7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324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1BDC-3936-4626-930E-84B3913A162B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12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28D77-29F7-4762-8A24-960D9E8EE456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751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9C9A-8D7F-4B30-B4E2-D78360A17623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9338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DC97-9722-4B89-B31C-E348DA5A0F0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897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FC67-2C77-4B0C-996D-3344D3D77E43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4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605F5-1394-4BA1-92EA-58D62D53BC3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9650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C698-EB4E-42CC-B4A2-995323E76B9C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971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AD71-3A47-4449-9F25-457A897D2437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881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3229-243A-4ECC-9200-97199FADD94E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34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D3479-2A09-4415-8009-2A0C3C916E5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45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C944E-8708-4AEB-B4F6-1EFDA2E5D22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890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868EE-4845-4F92-992E-EF3D51136A6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51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42EDF-5878-4856-A829-D41AC002325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06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A6969-00FD-489F-966A-69DF513CA7F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19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39B12-B48B-4EB2-8B79-B8BF209D18A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10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C49BB-918A-461A-822F-5FE369EA236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73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1" hangingPunct="1"/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1" hangingPunct="1"/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1" hangingPunct="1"/>
            <a:fld id="{2354B1B7-91DD-4C33-B2F0-A2740704E13F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64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hangingPunct="1"/>
            <a:r>
              <a:rPr lang="en-US" altLang="en-US" smtClean="0">
                <a:solidFill>
                  <a:srgbClr val="000000"/>
                </a:solidFill>
              </a:rPr>
              <a:t>01/27/2017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hangingPunct="1"/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hangingPunct="1"/>
            <a:fld id="{2354B1B7-91DD-4C33-B2F0-A2740704E13F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06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www.cac-stc.org/resources/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meyer.communications@gmail.com" TargetMode="External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DC97-9722-4B89-B31C-E348DA5A0F0D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28650" y="365126"/>
            <a:ext cx="7886700" cy="199707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en-US" altLang="en-US" sz="4400" dirty="0" smtClean="0">
                <a:latin typeface="Tahoma" charset="0"/>
                <a:ea typeface="Tahoma" charset="0"/>
                <a:cs typeface="Tahoma" charset="0"/>
              </a:rPr>
              <a:t>Your Community at its Best:</a:t>
            </a:r>
            <a:br>
              <a:rPr lang="en-US" altLang="en-US" sz="4400" dirty="0" smtClean="0">
                <a:latin typeface="Tahoma" charset="0"/>
                <a:ea typeface="Tahoma" charset="0"/>
                <a:cs typeface="Tahoma" charset="0"/>
              </a:rPr>
            </a:br>
            <a:r>
              <a:rPr lang="en-US" altLang="en-US" sz="4400" dirty="0" smtClean="0">
                <a:latin typeface="Tahoma" charset="0"/>
                <a:ea typeface="Tahoma" charset="0"/>
                <a:cs typeface="Tahoma" charset="0"/>
              </a:rPr>
              <a:t>Building and Keeping Strong Leadership Teams</a:t>
            </a:r>
            <a:endParaRPr lang="en-US" altLang="en-US" sz="440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5624" y="3048000"/>
            <a:ext cx="28630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ahoma" charset="0"/>
                <a:ea typeface="Tahoma" charset="0"/>
                <a:cs typeface="Tahoma" charset="0"/>
              </a:rPr>
              <a:t>Lori Meyer</a:t>
            </a:r>
            <a:br>
              <a:rPr lang="en-US" sz="2400" dirty="0" smtClean="0">
                <a:latin typeface="Tahoma" charset="0"/>
                <a:ea typeface="Tahoma" charset="0"/>
                <a:cs typeface="Tahoma" charset="0"/>
              </a:rPr>
            </a:br>
            <a:r>
              <a:rPr lang="en-US" sz="2400" dirty="0" smtClean="0">
                <a:latin typeface="Tahoma" charset="0"/>
                <a:ea typeface="Tahoma" charset="0"/>
                <a:cs typeface="Tahoma" charset="0"/>
              </a:rPr>
              <a:t>Leadership Webinar</a:t>
            </a:r>
          </a:p>
          <a:p>
            <a:pPr algn="ctr"/>
            <a:r>
              <a:rPr lang="en-US" sz="2400" dirty="0" smtClean="0">
                <a:latin typeface="Tahoma" charset="0"/>
                <a:ea typeface="Tahoma" charset="0"/>
                <a:cs typeface="Tahoma" charset="0"/>
              </a:rPr>
              <a:t>January 27, 2017</a:t>
            </a:r>
            <a:endParaRPr lang="en-US" sz="2400" dirty="0">
              <a:latin typeface="Tahoma" charset="0"/>
              <a:ea typeface="Tahoma" charset="0"/>
              <a:cs typeface="Tahom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15" y="4800600"/>
            <a:ext cx="6811911" cy="82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49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 anchor="ctr"/>
          <a:lstStyle/>
          <a:p>
            <a:r>
              <a:rPr lang="en-US" altLang="en-US" dirty="0"/>
              <a:t>What does leadership look, sound, and feel like?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182562" tIns="46038" rIns="182562" bIns="46038"/>
          <a:lstStyle/>
          <a:p>
            <a:r>
              <a:rPr lang="en-US" altLang="en-US" dirty="0"/>
              <a:t>You never forget that involvement can make a huge </a:t>
            </a:r>
            <a:r>
              <a:rPr lang="en-US" altLang="en-US" b="1" dirty="0"/>
              <a:t>difference</a:t>
            </a:r>
            <a:r>
              <a:rPr lang="en-US" altLang="en-US" dirty="0"/>
              <a:t> in a member’s professional and personal life.</a:t>
            </a:r>
          </a:p>
          <a:p>
            <a:pPr lvl="1"/>
            <a:r>
              <a:rPr lang="en-US" altLang="en-US" dirty="0"/>
              <a:t>Everything you do in terms of member engagement affects each member.</a:t>
            </a:r>
          </a:p>
          <a:p>
            <a:pPr lvl="1"/>
            <a:r>
              <a:rPr lang="en-US" altLang="en-US" dirty="0"/>
              <a:t>The smallest gestures can make a positive difference.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357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 anchor="ctr"/>
          <a:lstStyle/>
          <a:p>
            <a:r>
              <a:rPr lang="en-US" altLang="en-US" dirty="0" smtClean="0"/>
              <a:t>Ultimately</a:t>
            </a:r>
            <a:r>
              <a:rPr lang="is-IS" altLang="en-US" dirty="0" smtClean="0"/>
              <a:t>…</a:t>
            </a:r>
            <a:br>
              <a:rPr lang="is-IS" altLang="en-US" dirty="0" smtClean="0"/>
            </a:br>
            <a:r>
              <a:rPr lang="is-IS" altLang="en-US" dirty="0" smtClean="0"/>
              <a:t>it’s about service.</a:t>
            </a:r>
            <a:endParaRPr lang="en-US" alt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182562" tIns="46038" rIns="182562" bIns="46038"/>
          <a:lstStyle/>
          <a:p>
            <a:r>
              <a:rPr lang="en-US" dirty="0" smtClean="0"/>
              <a:t>The </a:t>
            </a:r>
            <a:r>
              <a:rPr lang="en-US" dirty="0"/>
              <a:t>servant-leader is servant first… It begins with the natural feeling that one wants to serve, to serve first. Then conscious choice brings one to aspire to </a:t>
            </a:r>
            <a:r>
              <a:rPr lang="en-US" dirty="0" smtClean="0"/>
              <a:t>lead.</a:t>
            </a:r>
          </a:p>
          <a:p>
            <a:r>
              <a:rPr lang="en-US" altLang="en-US" i="1" dirty="0" smtClean="0"/>
              <a:t>Robert K. Greenleaf, “The Servant as Leader”</a:t>
            </a:r>
            <a:endParaRPr lang="en-US" altLang="en-US" i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303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loud 11"/>
          <p:cNvSpPr/>
          <p:nvPr/>
        </p:nvSpPr>
        <p:spPr bwMode="auto">
          <a:xfrm>
            <a:off x="228600" y="2678052"/>
            <a:ext cx="2819400" cy="1524000"/>
          </a:xfrm>
          <a:prstGeom prst="cloud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Cloud 10"/>
          <p:cNvSpPr/>
          <p:nvPr/>
        </p:nvSpPr>
        <p:spPr bwMode="auto">
          <a:xfrm>
            <a:off x="6151588" y="4555597"/>
            <a:ext cx="2819400" cy="1524000"/>
          </a:xfrm>
          <a:prstGeom prst="cloud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 anchor="ctr"/>
          <a:lstStyle/>
          <a:p>
            <a:r>
              <a:rPr lang="en-US" altLang="en-US" dirty="0"/>
              <a:t>But </a:t>
            </a:r>
            <a:r>
              <a:rPr lang="en-US" altLang="en-US" dirty="0" smtClean="0"/>
              <a:t>still</a:t>
            </a:r>
            <a:r>
              <a:rPr lang="is-IS" altLang="en-US" dirty="0" smtClean="0"/>
              <a:t>…it’s so hard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2" name="Cloud 1"/>
          <p:cNvSpPr/>
          <p:nvPr/>
        </p:nvSpPr>
        <p:spPr bwMode="auto">
          <a:xfrm>
            <a:off x="6190313" y="2665560"/>
            <a:ext cx="2819400" cy="1524000"/>
          </a:xfrm>
          <a:prstGeom prst="cloud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57013" y="2895600"/>
            <a:ext cx="2286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We don’t have anyone who wants to run for president</a:t>
            </a:r>
            <a:r>
              <a:rPr lang="en-US" dirty="0"/>
              <a:t>.</a:t>
            </a:r>
          </a:p>
        </p:txBody>
      </p:sp>
      <p:sp>
        <p:nvSpPr>
          <p:cNvPr id="6" name="Cloud 5"/>
          <p:cNvSpPr/>
          <p:nvPr/>
        </p:nvSpPr>
        <p:spPr bwMode="auto">
          <a:xfrm>
            <a:off x="3096718" y="3346229"/>
            <a:ext cx="2819400" cy="1524000"/>
          </a:xfrm>
          <a:prstGeom prst="cloud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9498" y="4763599"/>
            <a:ext cx="228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People want to volunteer, but they don’t want to commit to leadership</a:t>
            </a:r>
            <a:r>
              <a:rPr lang="en-US" i="1" dirty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5300" y="3012061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Members want to know, “What’s in it for me?”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363418" y="3627459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People say they don’t have time to volunteer.</a:t>
            </a:r>
            <a:endParaRPr lang="en-US" dirty="0"/>
          </a:p>
        </p:txBody>
      </p:sp>
      <p:sp>
        <p:nvSpPr>
          <p:cNvPr id="13" name="Cloud 12"/>
          <p:cNvSpPr/>
          <p:nvPr/>
        </p:nvSpPr>
        <p:spPr bwMode="auto">
          <a:xfrm>
            <a:off x="228600" y="4555597"/>
            <a:ext cx="2819400" cy="1524000"/>
          </a:xfrm>
          <a:prstGeom prst="cloud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4763599"/>
            <a:ext cx="228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The same leaders have served for years, and are burned out.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36248" y="2041760"/>
            <a:ext cx="3011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We’ve all heard….</a:t>
            </a:r>
          </a:p>
        </p:txBody>
      </p:sp>
    </p:spTree>
    <p:extLst>
      <p:ext uri="{BB962C8B-B14F-4D97-AF65-F5344CB8AC3E}">
        <p14:creationId xmlns:p14="http://schemas.microsoft.com/office/powerpoint/2010/main" val="283312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Challenges to leader and member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have a much smaller base from which to draw leaders.</a:t>
            </a:r>
          </a:p>
          <a:p>
            <a:r>
              <a:rPr lang="en-US" dirty="0" smtClean="0"/>
              <a:t>Then:</a:t>
            </a:r>
          </a:p>
          <a:p>
            <a:pPr lvl="1"/>
            <a:r>
              <a:rPr lang="en-US" dirty="0" smtClean="0"/>
              <a:t>STC </a:t>
            </a:r>
            <a:r>
              <a:rPr lang="en-US" dirty="0"/>
              <a:t>- &gt; 20,000 members</a:t>
            </a:r>
          </a:p>
          <a:p>
            <a:pPr lvl="1"/>
            <a:r>
              <a:rPr lang="en-US" dirty="0"/>
              <a:t>Chapters – up to 1,200 members; many with &gt; 200 members  </a:t>
            </a:r>
          </a:p>
          <a:p>
            <a:r>
              <a:rPr lang="en-US" dirty="0" smtClean="0"/>
              <a:t>Now:</a:t>
            </a:r>
            <a:endParaRPr lang="en-US" dirty="0"/>
          </a:p>
          <a:p>
            <a:pPr lvl="1"/>
            <a:r>
              <a:rPr lang="en-US" dirty="0"/>
              <a:t>STC - &gt; 6,000 members </a:t>
            </a:r>
          </a:p>
          <a:p>
            <a:pPr lvl="1"/>
            <a:r>
              <a:rPr lang="en-US" dirty="0"/>
              <a:t>Chapters - &lt; 100 members; many with &lt; 50 members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309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Challenges to leader and</a:t>
            </a:r>
            <a:br>
              <a:rPr lang="en-US" dirty="0"/>
            </a:br>
            <a:r>
              <a:rPr lang="en-US" dirty="0"/>
              <a:t>member development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Today, much techcomm information </a:t>
            </a:r>
            <a:r>
              <a:rPr lang="en-US" dirty="0" smtClean="0"/>
              <a:t>is available </a:t>
            </a:r>
            <a:r>
              <a:rPr lang="en-US" dirty="0"/>
              <a:t>freely and conveniently online.</a:t>
            </a:r>
          </a:p>
          <a:p>
            <a:r>
              <a:rPr lang="en-US" dirty="0"/>
              <a:t>Other organizations have emerged that focus on techcomm; some specialize.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660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Challenges to leader and</a:t>
            </a:r>
            <a:br>
              <a:rPr lang="en-US" dirty="0"/>
            </a:br>
            <a:r>
              <a:rPr lang="en-US" dirty="0"/>
              <a:t>member development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Rising membership </a:t>
            </a:r>
            <a:r>
              <a:rPr lang="en-US" dirty="0" smtClean="0"/>
              <a:t>costs and </a:t>
            </a:r>
            <a:r>
              <a:rPr lang="en-US" dirty="0"/>
              <a:t>fewer sponsoring employers have challenged members’ ability to fund their STC membership.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1710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Challenges to leader and</a:t>
            </a:r>
            <a:br>
              <a:rPr lang="en-US" dirty="0"/>
            </a:br>
            <a:r>
              <a:rPr lang="en-US" dirty="0"/>
              <a:t>member development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all have more demands on our time.</a:t>
            </a:r>
          </a:p>
          <a:p>
            <a:pPr lvl="1"/>
            <a:r>
              <a:rPr lang="en-US" dirty="0"/>
              <a:t>More work, fewer jobs. </a:t>
            </a:r>
          </a:p>
          <a:p>
            <a:pPr lvl="1"/>
            <a:r>
              <a:rPr lang="en-US" dirty="0"/>
              <a:t>Fewer durable/permanent jobs.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71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All of this means…..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competition </a:t>
            </a:r>
            <a:r>
              <a:rPr lang="en-US" dirty="0" smtClean="0"/>
              <a:t>is coming </a:t>
            </a:r>
            <a:r>
              <a:rPr lang="en-US" dirty="0" smtClean="0"/>
              <a:t>for </a:t>
            </a:r>
            <a:r>
              <a:rPr lang="en-US" dirty="0" err="1" smtClean="0"/>
              <a:t>techcomm</a:t>
            </a:r>
            <a:r>
              <a:rPr lang="en-US" dirty="0" smtClean="0"/>
              <a:t> professionals’ </a:t>
            </a:r>
            <a:r>
              <a:rPr lang="en-US" dirty="0"/>
              <a:t>attention </a:t>
            </a:r>
            <a:r>
              <a:rPr lang="en-US" dirty="0" smtClean="0"/>
              <a:t>from many other sources.</a:t>
            </a:r>
            <a:endParaRPr lang="en-US" dirty="0"/>
          </a:p>
          <a:p>
            <a:r>
              <a:rPr lang="en-US" dirty="0"/>
              <a:t>Less </a:t>
            </a:r>
            <a:r>
              <a:rPr lang="en-US" dirty="0" smtClean="0"/>
              <a:t>time is </a:t>
            </a:r>
            <a:r>
              <a:rPr lang="en-US" dirty="0"/>
              <a:t>available for volunteering and leadership.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256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As a result, we need to…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Tap into the passion for our profession that is still there, despite these changes. </a:t>
            </a:r>
          </a:p>
          <a:p>
            <a:r>
              <a:rPr lang="en-US" dirty="0"/>
              <a:t>Communicate the value of involvement and leadership in terms of professional development, personal growth, and triumph over challenges. </a:t>
            </a:r>
          </a:p>
          <a:p>
            <a:r>
              <a:rPr lang="en-US" dirty="0"/>
              <a:t>Promote the </a:t>
            </a:r>
            <a:r>
              <a:rPr lang="en-US" i="1" dirty="0"/>
              <a:t>value of community.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435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j04022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0"/>
            <a:ext cx="85455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2806" y="5633456"/>
            <a:ext cx="7354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must nurture and grow our leaders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05F5-1394-4BA1-92EA-58D62D53BC35}" type="slidenum">
              <a:rPr lang="en-US" altLang="en-US" smtClean="0">
                <a:solidFill>
                  <a:srgbClr val="000000"/>
                </a:solidFill>
              </a:rPr>
              <a:pPr/>
              <a:t>19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3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 anchor="ctr"/>
          <a:lstStyle/>
          <a:p>
            <a:r>
              <a:rPr lang="en-US" altLang="en-US" dirty="0" smtClean="0"/>
              <a:t>What is leadership</a:t>
            </a:r>
            <a:r>
              <a:rPr lang="is-IS" altLang="en-US" dirty="0" smtClean="0"/>
              <a:t>…</a:t>
            </a:r>
            <a:br>
              <a:rPr lang="is-IS" altLang="en-US" dirty="0" smtClean="0"/>
            </a:br>
            <a:r>
              <a:rPr lang="is-IS" altLang="en-US" dirty="0" smtClean="0"/>
              <a:t>and succession?</a:t>
            </a:r>
            <a:endParaRPr lang="en-US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182562" tIns="46038" rIns="182562" bIns="46038">
            <a:normAutofit lnSpcReduction="10000"/>
          </a:bodyPr>
          <a:lstStyle/>
          <a:p>
            <a:r>
              <a:rPr lang="en-US" altLang="en-US" dirty="0"/>
              <a:t>In a strong community, </a:t>
            </a:r>
            <a:r>
              <a:rPr lang="en-US" altLang="en-US" i="1" dirty="0" smtClean="0"/>
              <a:t>strong leadership </a:t>
            </a:r>
            <a:r>
              <a:rPr lang="en-US" altLang="en-US" dirty="0" smtClean="0"/>
              <a:t>means </a:t>
            </a:r>
            <a:r>
              <a:rPr lang="en-US" altLang="en-US" dirty="0"/>
              <a:t>that members are…</a:t>
            </a:r>
          </a:p>
          <a:p>
            <a:pPr lvl="1"/>
            <a:r>
              <a:rPr lang="en-US" altLang="en-US" dirty="0"/>
              <a:t>Engaged and interested in volunteering. </a:t>
            </a:r>
          </a:p>
          <a:p>
            <a:pPr lvl="1"/>
            <a:r>
              <a:rPr lang="en-US" altLang="en-US" dirty="0"/>
              <a:t>Have a vision of themselves as leaders who can make a difference. </a:t>
            </a:r>
          </a:p>
          <a:p>
            <a:pPr lvl="1"/>
            <a:r>
              <a:rPr lang="en-US" altLang="en-US" dirty="0"/>
              <a:t>Look to the future.</a:t>
            </a:r>
          </a:p>
          <a:p>
            <a:r>
              <a:rPr lang="en-US" altLang="en-US" dirty="0"/>
              <a:t>In a strong community, you can see, hear, and FEEL leadership.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155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Build a foundation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your members.</a:t>
            </a:r>
          </a:p>
          <a:p>
            <a:pPr lvl="1"/>
            <a:r>
              <a:rPr lang="en-US" dirty="0"/>
              <a:t>Survey them.</a:t>
            </a:r>
          </a:p>
          <a:p>
            <a:pPr lvl="1"/>
            <a:r>
              <a:rPr lang="en-US" dirty="0"/>
              <a:t>Meet them at community events. </a:t>
            </a:r>
          </a:p>
          <a:p>
            <a:pPr lvl="1"/>
            <a:r>
              <a:rPr lang="en-US" dirty="0"/>
              <a:t>Make sure they know who you are.</a:t>
            </a:r>
          </a:p>
          <a:p>
            <a:pPr lvl="1"/>
            <a:r>
              <a:rPr lang="en-US" dirty="0"/>
              <a:t>Seek opportunities for one-on-one conversations.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689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Build a foundation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your </a:t>
            </a:r>
            <a:r>
              <a:rPr lang="en-US" dirty="0" smtClean="0"/>
              <a:t>community’s structure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Make sure everyone on your council </a:t>
            </a:r>
            <a:r>
              <a:rPr lang="en-US" b="1" dirty="0"/>
              <a:t>knows how your community operates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Make sure every leadership and volunteer role is </a:t>
            </a:r>
            <a:r>
              <a:rPr lang="en-US" b="1" dirty="0"/>
              <a:t>clearly defined </a:t>
            </a:r>
            <a:r>
              <a:rPr lang="en-US" dirty="0"/>
              <a:t>in writing, and available for every council member to read.</a:t>
            </a:r>
          </a:p>
          <a:p>
            <a:pPr lvl="1"/>
            <a:r>
              <a:rPr lang="en-US" dirty="0"/>
              <a:t>Have a </a:t>
            </a:r>
            <a:r>
              <a:rPr lang="en-US" b="1" dirty="0"/>
              <a:t>formal transition plan </a:t>
            </a:r>
            <a:r>
              <a:rPr lang="en-US" dirty="0"/>
              <a:t>in place to give new leaders a good start.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135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Build a foundation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Examine your processes.</a:t>
            </a:r>
          </a:p>
          <a:p>
            <a:pPr lvl="1"/>
            <a:r>
              <a:rPr lang="en-US" dirty="0"/>
              <a:t>Do they meet your community’s current needs? </a:t>
            </a:r>
          </a:p>
          <a:p>
            <a:pPr lvl="1"/>
            <a:r>
              <a:rPr lang="en-US" dirty="0"/>
              <a:t>Are they clearly defined and understood?</a:t>
            </a:r>
          </a:p>
          <a:p>
            <a:pPr lvl="1"/>
            <a:r>
              <a:rPr lang="en-US" dirty="0"/>
              <a:t>Are they complex or outdated?</a:t>
            </a:r>
          </a:p>
          <a:p>
            <a:pPr lvl="1"/>
            <a:r>
              <a:rPr lang="en-US" dirty="0"/>
              <a:t>Do they support STC’s and the community’s goals?</a:t>
            </a:r>
          </a:p>
          <a:p>
            <a:pPr lvl="1"/>
            <a:r>
              <a:rPr lang="en-US" dirty="0"/>
              <a:t>Do they provide opportunities for leaders to build skills and make a difference?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401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Build a foundation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Educate your members about </a:t>
            </a:r>
            <a:r>
              <a:rPr lang="en-US" b="1" dirty="0"/>
              <a:t>how they can get involved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Post opportunities through your communication channels. </a:t>
            </a:r>
          </a:p>
          <a:p>
            <a:pPr lvl="1"/>
            <a:r>
              <a:rPr lang="en-US" dirty="0"/>
              <a:t>Broadcast opportunities through social media.</a:t>
            </a:r>
          </a:p>
          <a:p>
            <a:pPr lvl="1"/>
            <a:r>
              <a:rPr lang="en-US" dirty="0"/>
              <a:t>Use the word </a:t>
            </a:r>
            <a:r>
              <a:rPr lang="en-US" b="1" dirty="0"/>
              <a:t>YOU</a:t>
            </a:r>
            <a:r>
              <a:rPr lang="en-US" dirty="0"/>
              <a:t>!</a:t>
            </a:r>
          </a:p>
          <a:p>
            <a:r>
              <a:rPr lang="en-US" dirty="0"/>
              <a:t>Make involvement </a:t>
            </a:r>
            <a:r>
              <a:rPr lang="en-US" b="1" dirty="0"/>
              <a:t>flexible</a:t>
            </a:r>
            <a:r>
              <a:rPr lang="en-US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768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28713"/>
            <a:ext cx="7213601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C870-E538-4301-9470-FE7733E09FED}" type="slidenum">
              <a:rPr lang="en-US" altLang="en-US" smtClean="0"/>
              <a:pPr/>
              <a:t>24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4694" y="457200"/>
            <a:ext cx="8414611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Traditional leadership succession models</a:t>
            </a:r>
          </a:p>
        </p:txBody>
      </p:sp>
    </p:spTree>
    <p:extLst>
      <p:ext uri="{BB962C8B-B14F-4D97-AF65-F5344CB8AC3E}">
        <p14:creationId xmlns:p14="http://schemas.microsoft.com/office/powerpoint/2010/main" val="84961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Build a foundation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Invite, don’t recruit.</a:t>
            </a:r>
          </a:p>
          <a:p>
            <a:pPr lvl="1"/>
            <a:r>
              <a:rPr lang="en-US" dirty="0"/>
              <a:t>“Recruit” puts the focus on you and what the community needs.</a:t>
            </a:r>
          </a:p>
          <a:p>
            <a:pPr lvl="1"/>
            <a:r>
              <a:rPr lang="en-US" dirty="0"/>
              <a:t>“Invite” puts the focus on them and how they can offer their gifts and talents.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4591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Build a foundation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Emphasize how involvement can benefit them.</a:t>
            </a:r>
          </a:p>
          <a:p>
            <a:pPr marL="1143000" lvl="1" indent="-457200"/>
            <a:r>
              <a:rPr lang="en-US" dirty="0"/>
              <a:t>Communication</a:t>
            </a:r>
          </a:p>
          <a:p>
            <a:pPr marL="1143000" lvl="1" indent="-457200"/>
            <a:r>
              <a:rPr lang="en-US" dirty="0"/>
              <a:t>Skill building</a:t>
            </a:r>
          </a:p>
          <a:p>
            <a:pPr marL="1143000" lvl="1" indent="-457200"/>
            <a:r>
              <a:rPr lang="en-US" dirty="0"/>
              <a:t>Meeting challenges</a:t>
            </a:r>
          </a:p>
          <a:p>
            <a:pPr marL="1143000" lvl="1" indent="-457200"/>
            <a:r>
              <a:rPr lang="en-US" dirty="0"/>
              <a:t>Being part of a community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092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Build a foundation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 mindful of how you communicate perceptions of leadership in your community.</a:t>
            </a:r>
          </a:p>
          <a:p>
            <a:r>
              <a:rPr lang="en-US" dirty="0"/>
              <a:t>Solicit testimonials from leaders who can speak not only of what they got, but what they gave.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915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Build a foundation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Be prepared for pleasant surprises. </a:t>
            </a:r>
          </a:p>
          <a:p>
            <a:pPr lvl="1"/>
            <a:r>
              <a:rPr lang="en-US" dirty="0" smtClean="0"/>
              <a:t>The strongest leaders might not “look” or “talk” like leaders. </a:t>
            </a:r>
          </a:p>
          <a:p>
            <a:pPr lvl="1"/>
            <a:r>
              <a:rPr lang="en-US" dirty="0" smtClean="0"/>
              <a:t>A long-time “checkbook member” might unexpectedly blossom into a leader. </a:t>
            </a:r>
          </a:p>
          <a:p>
            <a:pPr lvl="1"/>
            <a:r>
              <a:rPr lang="en-US" dirty="0" smtClean="0"/>
              <a:t>Your newest members might include future outstanding leaders. </a:t>
            </a:r>
          </a:p>
          <a:p>
            <a:pPr lvl="1"/>
            <a:r>
              <a:rPr lang="en-US" dirty="0" smtClean="0"/>
              <a:t>The right outreach could carve a path for those who don’t consider themselves leaders.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5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Strengthen the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a clear definition of </a:t>
            </a:r>
            <a:r>
              <a:rPr lang="en-US" dirty="0" smtClean="0"/>
              <a:t>leadership roles </a:t>
            </a:r>
            <a:r>
              <a:rPr lang="en-US" dirty="0" smtClean="0"/>
              <a:t>that </a:t>
            </a:r>
            <a:r>
              <a:rPr lang="en-US" dirty="0" smtClean="0"/>
              <a:t>are understood </a:t>
            </a:r>
            <a:r>
              <a:rPr lang="en-US" dirty="0" smtClean="0"/>
              <a:t>by your leaders, volunteers, and the community. </a:t>
            </a:r>
          </a:p>
          <a:p>
            <a:pPr lvl="1"/>
            <a:r>
              <a:rPr lang="en-US" dirty="0" smtClean="0"/>
              <a:t>Have a written description of each leadership role. </a:t>
            </a:r>
          </a:p>
          <a:p>
            <a:pPr lvl="1"/>
            <a:r>
              <a:rPr lang="en-US" dirty="0" smtClean="0"/>
              <a:t>Make sure these descriptions are available to all current and incoming council members.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524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j04004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4175"/>
            <a:ext cx="9144000" cy="586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4267200"/>
            <a:ext cx="34794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There’s electricity!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8200" y="6356351"/>
            <a:ext cx="6781800" cy="365125"/>
          </a:xfrm>
        </p:spPr>
        <p:txBody>
          <a:bodyPr/>
          <a:lstStyle/>
          <a:p>
            <a:r>
              <a:rPr lang="en-US" altLang="en-US" dirty="0" smtClean="0">
                <a:solidFill>
                  <a:srgbClr val="000000"/>
                </a:solidFill>
              </a:rPr>
              <a:t>Your Community at its Best: Building and Keeping Strong Community Leadership Teams | Lori Meyer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D68F-C4F5-42A2-AE5D-A1FADAB92FBE}" type="slidenum">
              <a:rPr lang="en-US" altLang="en-US" smtClean="0">
                <a:solidFill>
                  <a:srgbClr val="000000"/>
                </a:solidFill>
              </a:rPr>
              <a:pPr/>
              <a:t>3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54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Strengthen the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Defining your leadership roles:</a:t>
            </a:r>
          </a:p>
          <a:p>
            <a:pPr lvl="1"/>
            <a:r>
              <a:rPr lang="en-US" dirty="0" smtClean="0"/>
              <a:t>If you do not have written descriptions, create them now.</a:t>
            </a:r>
          </a:p>
          <a:p>
            <a:pPr lvl="1"/>
            <a:r>
              <a:rPr lang="en-US" dirty="0" smtClean="0"/>
              <a:t>Review existing descriptions to be sure they align with your current community structure and needs. </a:t>
            </a:r>
          </a:p>
          <a:p>
            <a:pPr lvl="1"/>
            <a:r>
              <a:rPr lang="en-US" dirty="0" smtClean="0"/>
              <a:t>Edit descriptions for clarity. Watch for duplications and poorly defined tasks.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82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Strengthen the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Have a formal transition plan for each change of leaders.</a:t>
            </a:r>
          </a:p>
          <a:p>
            <a:pPr lvl="1"/>
            <a:r>
              <a:rPr lang="en-US" dirty="0" smtClean="0"/>
              <a:t>Have a documented process for your leadership transition. </a:t>
            </a:r>
          </a:p>
          <a:p>
            <a:pPr lvl="1"/>
            <a:r>
              <a:rPr lang="en-US" dirty="0" smtClean="0"/>
              <a:t>Have outgoing leaders work 1-1 with incoming leaders. </a:t>
            </a:r>
          </a:p>
          <a:p>
            <a:pPr lvl="1"/>
            <a:r>
              <a:rPr lang="en-US" dirty="0" smtClean="0"/>
              <a:t>Make sure incoming leaders have all of the materials and access they need to get started and succeed.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012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Strengthen the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Make leader satisfaction a priority.</a:t>
            </a:r>
          </a:p>
          <a:p>
            <a:pPr lvl="1"/>
            <a:r>
              <a:rPr lang="en-US" dirty="0" smtClean="0"/>
              <a:t>Set up your structures and communication to make your leaders successful. </a:t>
            </a:r>
          </a:p>
          <a:p>
            <a:pPr lvl="1"/>
            <a:r>
              <a:rPr lang="en-US" dirty="0" smtClean="0"/>
              <a:t>Provide opportunities for leaders to build their skills. Encourage questions and learning.</a:t>
            </a:r>
          </a:p>
          <a:p>
            <a:pPr lvl="1"/>
            <a:r>
              <a:rPr lang="en-US" dirty="0" smtClean="0"/>
              <a:t>Encourage your leaders to get to know one another</a:t>
            </a:r>
            <a:r>
              <a:rPr lang="is-IS" dirty="0" smtClean="0"/>
              <a:t>…don’t let leadership “silos” grow on your team. </a:t>
            </a:r>
          </a:p>
          <a:p>
            <a:pPr lvl="1"/>
            <a:r>
              <a:rPr lang="is-IS" dirty="0" smtClean="0"/>
              <a:t>Don’t forget to have fun.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32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712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Strengthen the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sure your community infrastructure is complete and usable. Make sure that:</a:t>
            </a:r>
          </a:p>
          <a:p>
            <a:pPr lvl="1"/>
            <a:r>
              <a:rPr lang="en-US" dirty="0" smtClean="0"/>
              <a:t>Your critical documents and tools are easily accessible by all council members. </a:t>
            </a:r>
          </a:p>
          <a:p>
            <a:pPr lvl="1"/>
            <a:r>
              <a:rPr lang="en-US" dirty="0" smtClean="0"/>
              <a:t>Your council is aware of, and knows how to use, your community’s software and tools.</a:t>
            </a:r>
          </a:p>
          <a:p>
            <a:pPr lvl="1"/>
            <a:r>
              <a:rPr lang="en-US" dirty="0" smtClean="0"/>
              <a:t>Login credentials are available to all who need them.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33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622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Strengthen the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Make sure your community infrastructure is complete and usable. </a:t>
            </a:r>
          </a:p>
          <a:p>
            <a:pPr lvl="1"/>
            <a:r>
              <a:rPr lang="en-US" dirty="0" smtClean="0"/>
              <a:t>Use cloud-based storage to provide common areas available to all leaders. </a:t>
            </a:r>
          </a:p>
          <a:p>
            <a:pPr lvl="1"/>
            <a:r>
              <a:rPr lang="en-US" dirty="0" smtClean="0"/>
              <a:t>Make sure </a:t>
            </a:r>
            <a:r>
              <a:rPr lang="en-US" dirty="0" smtClean="0"/>
              <a:t>every leader on your team has convenient </a:t>
            </a:r>
            <a:r>
              <a:rPr lang="en-US" dirty="0" smtClean="0"/>
              <a:t>access to:</a:t>
            </a:r>
          </a:p>
          <a:p>
            <a:pPr lvl="2"/>
            <a:r>
              <a:rPr lang="en-US" sz="2000" dirty="0" smtClean="0"/>
              <a:t>Meeting minutes and agendas</a:t>
            </a:r>
          </a:p>
          <a:p>
            <a:pPr lvl="2"/>
            <a:r>
              <a:rPr lang="en-US" sz="2000" dirty="0" smtClean="0"/>
              <a:t>The community budget </a:t>
            </a:r>
          </a:p>
          <a:p>
            <a:pPr lvl="2"/>
            <a:r>
              <a:rPr lang="en-US" sz="2000" dirty="0" smtClean="0"/>
              <a:t>Leadership descriptions </a:t>
            </a:r>
          </a:p>
          <a:p>
            <a:pPr lvl="2"/>
            <a:r>
              <a:rPr lang="en-US" sz="2000" dirty="0" smtClean="0"/>
              <a:t>Process documents such as reimbursement forms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370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Strengthen the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and simplify your processes.</a:t>
            </a:r>
          </a:p>
          <a:p>
            <a:pPr lvl="1"/>
            <a:r>
              <a:rPr lang="en-US" dirty="0" smtClean="0"/>
              <a:t>Clarify any ambiguities in your leader descriptions. </a:t>
            </a:r>
          </a:p>
          <a:p>
            <a:pPr lvl="1"/>
            <a:r>
              <a:rPr lang="en-US" dirty="0" smtClean="0"/>
              <a:t>Examine how your leadership team works. </a:t>
            </a:r>
          </a:p>
          <a:p>
            <a:pPr lvl="2"/>
            <a:r>
              <a:rPr lang="en-US" sz="2400" dirty="0" smtClean="0"/>
              <a:t>Simplify processes.</a:t>
            </a:r>
          </a:p>
          <a:p>
            <a:pPr lvl="2"/>
            <a:r>
              <a:rPr lang="en-US" sz="2400" dirty="0" smtClean="0"/>
              <a:t>Eliminate unneeded work. </a:t>
            </a:r>
          </a:p>
          <a:p>
            <a:pPr lvl="2"/>
            <a:r>
              <a:rPr lang="en-US" sz="2400" dirty="0" smtClean="0"/>
              <a:t>Look for tools to make the job easier. </a:t>
            </a:r>
          </a:p>
          <a:p>
            <a:pPr lvl="2"/>
            <a:r>
              <a:rPr lang="en-US" sz="2400" dirty="0" smtClean="0"/>
              <a:t>Make decision-making easier. </a:t>
            </a:r>
          </a:p>
          <a:p>
            <a:pPr lvl="1"/>
            <a:endParaRPr lang="en-US" sz="3200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168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Strengthen the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 for succession paths.</a:t>
            </a:r>
          </a:p>
          <a:p>
            <a:pPr lvl="1"/>
            <a:r>
              <a:rPr lang="en-US" dirty="0" smtClean="0"/>
              <a:t>Succession paths provide an opportunity to increase levels of responsibility and build leadership skills. </a:t>
            </a:r>
          </a:p>
          <a:p>
            <a:pPr lvl="1"/>
            <a:r>
              <a:rPr lang="en-US" dirty="0" smtClean="0"/>
              <a:t>Succession paths provide automatic succession to president/manager role</a:t>
            </a:r>
            <a:endParaRPr lang="en-US" sz="3200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42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Strengthen the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of succession paths </a:t>
            </a:r>
          </a:p>
          <a:p>
            <a:pPr lvl="1"/>
            <a:r>
              <a:rPr lang="en-US" dirty="0" smtClean="0"/>
              <a:t>Chapter:</a:t>
            </a:r>
          </a:p>
          <a:p>
            <a:pPr lvl="2"/>
            <a:r>
              <a:rPr lang="en-US" sz="2400" dirty="0" smtClean="0"/>
              <a:t>Second VP &gt; First VP &gt; President </a:t>
            </a:r>
          </a:p>
          <a:p>
            <a:pPr lvl="2"/>
            <a:r>
              <a:rPr lang="en-US" sz="2400" dirty="0" smtClean="0"/>
              <a:t>Co-VP &gt; President </a:t>
            </a:r>
          </a:p>
          <a:p>
            <a:pPr lvl="1"/>
            <a:r>
              <a:rPr lang="en-US" dirty="0" smtClean="0"/>
              <a:t>SIG:</a:t>
            </a:r>
          </a:p>
          <a:p>
            <a:pPr lvl="2"/>
            <a:r>
              <a:rPr lang="en-US" sz="2400" dirty="0" smtClean="0"/>
              <a:t>Assistant co-manager &gt; Co-manager</a:t>
            </a:r>
          </a:p>
          <a:p>
            <a:pPr lvl="2"/>
            <a:r>
              <a:rPr lang="en-US" sz="2400" dirty="0" smtClean="0"/>
              <a:t>Assistant manager &gt; Manager </a:t>
            </a:r>
            <a:endParaRPr lang="en-US" sz="3200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763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Strengthen the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Succession paths: challenges</a:t>
            </a:r>
          </a:p>
          <a:p>
            <a:pPr lvl="1"/>
            <a:r>
              <a:rPr lang="en-US" dirty="0" smtClean="0"/>
              <a:t>Be sure the </a:t>
            </a:r>
            <a:r>
              <a:rPr lang="en-US" dirty="0" smtClean="0"/>
              <a:t>path, </a:t>
            </a:r>
            <a:r>
              <a:rPr lang="en-US" dirty="0" smtClean="0"/>
              <a:t>and each role in </a:t>
            </a:r>
            <a:r>
              <a:rPr lang="en-US" dirty="0" smtClean="0"/>
              <a:t>it, </a:t>
            </a:r>
            <a:r>
              <a:rPr lang="en-US" dirty="0" smtClean="0"/>
              <a:t>is clearly defined and understood. </a:t>
            </a:r>
          </a:p>
          <a:p>
            <a:pPr lvl="1"/>
            <a:r>
              <a:rPr lang="en-US" dirty="0" smtClean="0"/>
              <a:t>Make sure candidates know that the path requires two- to three-year leadership commitment.</a:t>
            </a:r>
          </a:p>
          <a:p>
            <a:pPr lvl="1"/>
            <a:r>
              <a:rPr lang="en-US" dirty="0" smtClean="0"/>
              <a:t>Make sure that the succession requirements do not discourage seeking the path.</a:t>
            </a:r>
          </a:p>
          <a:p>
            <a:pPr lvl="1"/>
            <a:r>
              <a:rPr lang="en-US" dirty="0" smtClean="0"/>
              <a:t>Be prepared for filling an unexpected vacancy.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38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126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Prepare for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a plan for when:</a:t>
            </a:r>
          </a:p>
          <a:p>
            <a:pPr lvl="1"/>
            <a:r>
              <a:rPr lang="en-US" dirty="0" smtClean="0"/>
              <a:t>A key leader steps down </a:t>
            </a:r>
          </a:p>
          <a:p>
            <a:pPr lvl="1"/>
            <a:r>
              <a:rPr lang="en-US" dirty="0" smtClean="0"/>
              <a:t>Communication breaks down between two or more leaders</a:t>
            </a:r>
          </a:p>
          <a:p>
            <a:pPr lvl="1"/>
            <a:r>
              <a:rPr lang="en-US" dirty="0" smtClean="0"/>
              <a:t>Leaders become dissatisfied, overloaded, or apathetic </a:t>
            </a:r>
          </a:p>
          <a:p>
            <a:pPr lvl="1"/>
            <a:r>
              <a:rPr lang="en-US" dirty="0" smtClean="0"/>
              <a:t>A job </a:t>
            </a:r>
            <a:r>
              <a:rPr lang="en-US" dirty="0" smtClean="0"/>
              <a:t>isn’t getting done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39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276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 anchor="ctr"/>
          <a:lstStyle/>
          <a:p>
            <a:r>
              <a:rPr lang="en-US" altLang="en-US" dirty="0"/>
              <a:t>What does leadership look, sound, and feel like?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182562" tIns="46038" rIns="182562" bIns="46038"/>
          <a:lstStyle/>
          <a:p>
            <a:r>
              <a:rPr lang="en-US" altLang="en-US" dirty="0"/>
              <a:t>Your leaders know their members.</a:t>
            </a:r>
          </a:p>
          <a:p>
            <a:pPr lvl="1"/>
            <a:r>
              <a:rPr lang="en-US" altLang="en-US" dirty="0"/>
              <a:t>Through community events </a:t>
            </a:r>
          </a:p>
          <a:p>
            <a:pPr lvl="1"/>
            <a:r>
              <a:rPr lang="en-US" altLang="en-US" dirty="0"/>
              <a:t>Via social media</a:t>
            </a:r>
          </a:p>
          <a:p>
            <a:pPr lvl="1"/>
            <a:r>
              <a:rPr lang="en-US" altLang="en-US" dirty="0"/>
              <a:t>Through seeking their input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Always ask</a:t>
            </a:r>
            <a:r>
              <a:rPr lang="is-IS" dirty="0" smtClean="0"/>
              <a:t>…always understand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12000" dirty="0" smtClean="0"/>
              <a:t>Why?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40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163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Resources for leadership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STC Community Affairs Committee – </a:t>
            </a:r>
            <a:r>
              <a:rPr lang="en-US" dirty="0"/>
              <a:t>Leadership Resources site</a:t>
            </a:r>
            <a:br>
              <a:rPr lang="en-US" dirty="0"/>
            </a:br>
            <a:r>
              <a:rPr lang="en-US" dirty="0">
                <a:hlinkClick r:id="rId2"/>
              </a:rPr>
              <a:t>http://www.cac-stc.org/resources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41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524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Contact 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2483643"/>
            <a:ext cx="5791200" cy="3083720"/>
          </a:xfrm>
        </p:spPr>
        <p:txBody>
          <a:bodyPr>
            <a:normAutofit/>
          </a:bodyPr>
          <a:lstStyle/>
          <a:p>
            <a:r>
              <a:rPr lang="en-US" sz="2800" dirty="0"/>
              <a:t>email</a:t>
            </a:r>
            <a:br>
              <a:rPr lang="en-US" sz="2800" dirty="0"/>
            </a:br>
            <a:r>
              <a:rPr lang="en-US" sz="2800" dirty="0">
                <a:hlinkClick r:id="rId3"/>
              </a:rPr>
              <a:t>meyer.communications@gmail.com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Twitter</a:t>
            </a:r>
            <a:br>
              <a:rPr lang="en-US" sz="2800" dirty="0"/>
            </a:br>
            <a:r>
              <a:rPr lang="en-US" sz="2800" dirty="0"/>
              <a:t>@lrmeyer747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42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" y="2483643"/>
            <a:ext cx="2000250" cy="26574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3874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 anchor="ctr"/>
          <a:lstStyle/>
          <a:p>
            <a:r>
              <a:rPr lang="en-US" altLang="en-US" dirty="0"/>
              <a:t>What does leadership look, sound, and feel like?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182562" tIns="46038" rIns="182562" bIns="46038"/>
          <a:lstStyle/>
          <a:p>
            <a:r>
              <a:rPr lang="en-US" altLang="en-US" dirty="0"/>
              <a:t>You encourage volunteering every day, not just once or twice a year.</a:t>
            </a:r>
          </a:p>
          <a:p>
            <a:pPr lvl="1"/>
            <a:r>
              <a:rPr lang="en-US" altLang="en-US" dirty="0"/>
              <a:t>You see </a:t>
            </a:r>
            <a:r>
              <a:rPr lang="en-US" altLang="en-US" b="1" dirty="0"/>
              <a:t>every member</a:t>
            </a:r>
            <a:r>
              <a:rPr lang="en-US" altLang="en-US" dirty="0"/>
              <a:t> as a possible volunteer. </a:t>
            </a:r>
          </a:p>
          <a:p>
            <a:pPr lvl="1"/>
            <a:r>
              <a:rPr lang="en-US" altLang="en-US" dirty="0"/>
              <a:t>You use both formal and informal methods to approach and invite members to become involved. </a:t>
            </a:r>
          </a:p>
          <a:p>
            <a:pPr lvl="1"/>
            <a:r>
              <a:rPr lang="en-US" altLang="en-US" dirty="0"/>
              <a:t>You ask!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 anchor="ctr"/>
          <a:lstStyle/>
          <a:p>
            <a:r>
              <a:rPr lang="en-US" altLang="en-US" dirty="0"/>
              <a:t>What does leadership look, sound, and feel like?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182562" tIns="46038" rIns="182562" bIns="46038"/>
          <a:lstStyle/>
          <a:p>
            <a:r>
              <a:rPr lang="en-US" altLang="en-US" dirty="0"/>
              <a:t>You never forget new members, past members, and retired members.</a:t>
            </a:r>
          </a:p>
          <a:p>
            <a:pPr lvl="1"/>
            <a:r>
              <a:rPr lang="en-US" altLang="en-US" dirty="0"/>
              <a:t>New members bring a </a:t>
            </a:r>
            <a:r>
              <a:rPr lang="en-US" altLang="en-US" b="1" dirty="0"/>
              <a:t>fresh</a:t>
            </a:r>
            <a:r>
              <a:rPr lang="en-US" altLang="en-US" dirty="0"/>
              <a:t> perspective.</a:t>
            </a:r>
          </a:p>
          <a:p>
            <a:pPr lvl="1"/>
            <a:r>
              <a:rPr lang="en-US" altLang="en-US" dirty="0"/>
              <a:t>Past members bring a </a:t>
            </a:r>
            <a:r>
              <a:rPr lang="en-US" altLang="en-US" b="1" dirty="0"/>
              <a:t>revitalized</a:t>
            </a:r>
            <a:r>
              <a:rPr lang="en-US" altLang="en-US" dirty="0"/>
              <a:t> perspective.</a:t>
            </a:r>
          </a:p>
          <a:p>
            <a:pPr lvl="1"/>
            <a:r>
              <a:rPr lang="en-US" altLang="en-US" dirty="0"/>
              <a:t>Retired members bring a </a:t>
            </a:r>
            <a:r>
              <a:rPr lang="en-US" altLang="en-US" b="1" dirty="0"/>
              <a:t>historical</a:t>
            </a:r>
            <a:r>
              <a:rPr lang="en-US" altLang="en-US" dirty="0"/>
              <a:t> perspective.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 anchor="ctr"/>
          <a:lstStyle/>
          <a:p>
            <a:r>
              <a:rPr lang="en-US" altLang="en-US" dirty="0"/>
              <a:t>What does leadership look, sound, and feel like?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182562" tIns="46038" rIns="182562" bIns="46038"/>
          <a:lstStyle/>
          <a:p>
            <a:r>
              <a:rPr lang="en-US" altLang="en-US" dirty="0"/>
              <a:t>You make sure </a:t>
            </a:r>
            <a:r>
              <a:rPr lang="en-US" altLang="en-US" b="1" dirty="0"/>
              <a:t>every member </a:t>
            </a:r>
            <a:r>
              <a:rPr lang="en-US" altLang="en-US" dirty="0"/>
              <a:t>knows how they can be involved.</a:t>
            </a:r>
          </a:p>
          <a:p>
            <a:pPr lvl="1"/>
            <a:r>
              <a:rPr lang="en-US" altLang="en-US" dirty="0"/>
              <a:t>All leadership roles are clearly described.</a:t>
            </a:r>
          </a:p>
          <a:p>
            <a:pPr lvl="1"/>
            <a:r>
              <a:rPr lang="en-US" altLang="en-US" dirty="0"/>
              <a:t>All leadership roles are publicized in multiple ways. </a:t>
            </a:r>
          </a:p>
          <a:p>
            <a:r>
              <a:rPr lang="en-US" altLang="en-US" dirty="0"/>
              <a:t>You make leadership opportunities known to non-members.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410368"/>
            <a:ext cx="7886700" cy="1325563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 anchor="ctr"/>
          <a:lstStyle/>
          <a:p>
            <a:r>
              <a:rPr lang="en-US" altLang="en-US" dirty="0"/>
              <a:t>What does leadership look, sound, and feel like?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182562" tIns="46038" rIns="182562" bIns="46038"/>
          <a:lstStyle/>
          <a:p>
            <a:r>
              <a:rPr lang="en-US" altLang="en-US" dirty="0"/>
              <a:t>You are always on the lookout for new ways to offer opportunities to lead and volunteer. </a:t>
            </a:r>
          </a:p>
          <a:p>
            <a:pPr lvl="1"/>
            <a:r>
              <a:rPr lang="en-US" altLang="en-US" dirty="0"/>
              <a:t>You adapt, update, add, and retire roles as your community’s needs change. </a:t>
            </a:r>
          </a:p>
          <a:p>
            <a:pPr lvl="1"/>
            <a:r>
              <a:rPr lang="en-US" altLang="en-US" dirty="0"/>
              <a:t>You match roles to member interests and needs.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2075" tIns="46038" rIns="92075" bIns="46038" anchor="ctr"/>
          <a:lstStyle/>
          <a:p>
            <a:r>
              <a:rPr lang="en-US" altLang="en-US" dirty="0"/>
              <a:t>What does leadership look, sound, and feel like?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182562" tIns="46038" rIns="182562" bIns="46038"/>
          <a:lstStyle/>
          <a:p>
            <a:r>
              <a:rPr lang="en-US" altLang="en-US" dirty="0"/>
              <a:t>You </a:t>
            </a:r>
            <a:r>
              <a:rPr lang="en-US" altLang="en-US" b="1" dirty="0"/>
              <a:t>recognize</a:t>
            </a:r>
            <a:r>
              <a:rPr lang="en-US" altLang="en-US" dirty="0"/>
              <a:t> the hard work of every volunteer by…</a:t>
            </a:r>
          </a:p>
          <a:p>
            <a:pPr lvl="1"/>
            <a:r>
              <a:rPr lang="en-US" altLang="en-US" dirty="0"/>
              <a:t>Formal and informal recognition. </a:t>
            </a:r>
          </a:p>
          <a:p>
            <a:pPr lvl="1"/>
            <a:r>
              <a:rPr lang="en-US" altLang="en-US" dirty="0"/>
              <a:t>Shouting out leader contributions. </a:t>
            </a:r>
          </a:p>
          <a:p>
            <a:pPr lvl="1"/>
            <a:r>
              <a:rPr lang="en-US" altLang="en-US" dirty="0"/>
              <a:t>Investing community funds in leader recognition.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Your Community at its Best: Building and Keeping Strong Community Leadership Teams | Lori Meyer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0A22-45CB-48F8-9C56-4BB35E3A3EA9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04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oung plant image slid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Staff training presentation</Template>
  <TotalTime>834</TotalTime>
  <Words>2290</Words>
  <Application>Microsoft Macintosh PowerPoint</Application>
  <PresentationFormat>On-screen Show (4:3)</PresentationFormat>
  <Paragraphs>331</Paragraphs>
  <Slides>42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Calibri Light</vt:lpstr>
      <vt:lpstr>Tahoma</vt:lpstr>
      <vt:lpstr>Wingdings</vt:lpstr>
      <vt:lpstr>Young plant image slide</vt:lpstr>
      <vt:lpstr>Office Theme</vt:lpstr>
      <vt:lpstr>PowerPoint Presentation</vt:lpstr>
      <vt:lpstr>What is leadership… and succession?</vt:lpstr>
      <vt:lpstr>PowerPoint Presentation</vt:lpstr>
      <vt:lpstr>What does leadership look, sound, and feel like?</vt:lpstr>
      <vt:lpstr>What does leadership look, sound, and feel like?</vt:lpstr>
      <vt:lpstr>What does leadership look, sound, and feel like?</vt:lpstr>
      <vt:lpstr>What does leadership look, sound, and feel like?</vt:lpstr>
      <vt:lpstr>What does leadership look, sound, and feel like?</vt:lpstr>
      <vt:lpstr>What does leadership look, sound, and feel like?</vt:lpstr>
      <vt:lpstr>What does leadership look, sound, and feel like?</vt:lpstr>
      <vt:lpstr>Ultimately… it’s about service.</vt:lpstr>
      <vt:lpstr>But still…it’s so hard</vt:lpstr>
      <vt:lpstr>Challenges to leader and member development</vt:lpstr>
      <vt:lpstr>Challenges to leader and member development </vt:lpstr>
      <vt:lpstr>Challenges to leader and member development </vt:lpstr>
      <vt:lpstr>Challenges to leader and member development </vt:lpstr>
      <vt:lpstr>All of this means…..</vt:lpstr>
      <vt:lpstr>As a result, we need to…</vt:lpstr>
      <vt:lpstr>PowerPoint Presentation</vt:lpstr>
      <vt:lpstr>Build a foundation</vt:lpstr>
      <vt:lpstr>Build a foundation</vt:lpstr>
      <vt:lpstr>Build a foundation</vt:lpstr>
      <vt:lpstr>Build a foundation</vt:lpstr>
      <vt:lpstr>PowerPoint Presentation</vt:lpstr>
      <vt:lpstr>Build a foundation</vt:lpstr>
      <vt:lpstr>Build a foundation</vt:lpstr>
      <vt:lpstr>Build a foundation</vt:lpstr>
      <vt:lpstr>Build a foundation</vt:lpstr>
      <vt:lpstr>Strengthen the structure</vt:lpstr>
      <vt:lpstr>Strengthen the structure</vt:lpstr>
      <vt:lpstr>Strengthen the structure</vt:lpstr>
      <vt:lpstr>Strengthen the structure</vt:lpstr>
      <vt:lpstr>Strengthen the structure</vt:lpstr>
      <vt:lpstr>Strengthen the structure</vt:lpstr>
      <vt:lpstr>Strengthen the structure</vt:lpstr>
      <vt:lpstr>Strengthen the structure</vt:lpstr>
      <vt:lpstr>Strengthen the structure</vt:lpstr>
      <vt:lpstr>Strengthen the structure</vt:lpstr>
      <vt:lpstr>Prepare for challenges</vt:lpstr>
      <vt:lpstr>Always ask…always understand</vt:lpstr>
      <vt:lpstr>Resources for leadership </vt:lpstr>
      <vt:lpstr>Contact me 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Succession Planning:  Building and Keeping Strong Community Leadership Teams</dc:title>
  <dc:creator>lmeyer</dc:creator>
  <cp:lastModifiedBy>Lori Meyer</cp:lastModifiedBy>
  <cp:revision>107</cp:revision>
  <cp:lastPrinted>2016-06-17T17:00:04Z</cp:lastPrinted>
  <dcterms:created xsi:type="dcterms:W3CDTF">2016-06-16T16:12:03Z</dcterms:created>
  <dcterms:modified xsi:type="dcterms:W3CDTF">2017-01-27T05:43:45Z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TC010130221033</vt:lpwstr>
  </property>
</Properties>
</file>